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Helvetica Neue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HelveticaNeue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HelveticaNeue-italic.fntdata"/><Relationship Id="rId12" Type="http://schemas.openxmlformats.org/officeDocument/2006/relationships/slide" Target="slides/slide7.xml"/><Relationship Id="rId34" Type="http://schemas.openxmlformats.org/officeDocument/2006/relationships/font" Target="fonts/HelveticaNeue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HelveticaNeue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64820e6c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64820e6c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78187c52cd_0_215:notes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78187c52cd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64820e6cb3_1_23:notes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64820e6cb3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64820e6cb3_1_0:notes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64820e6cb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764824fa25_0_96:notes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764824fa25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764824fa25_0_56:notes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764824fa25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764824fa25_0_61:notes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764824fa2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764824fa25_0_76:notes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764824fa25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76726c6345_2_6:notes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76726c6345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76726c6345_2_15:notes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76726c6345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764824fa25_0_66:notes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764824fa25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4820e6cb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4820e6cb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764824fa25_0_81:notes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764824fa2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764824fa25_0_86:notes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764824fa2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764824fa25_0_71:notes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764824fa25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64820e6cb3_0_323:notes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64820e6cb3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64820e6cb3_0_328:notes"/>
          <p:cNvSpPr txBox="1"/>
          <p:nvPr>
            <p:ph idx="1" type="body"/>
          </p:nvPr>
        </p:nvSpPr>
        <p:spPr>
          <a:xfrm>
            <a:off x="685797" y="4343372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364820e6cb3_0_328:notes"/>
          <p:cNvSpPr/>
          <p:nvPr>
            <p:ph idx="2" type="sldImg"/>
          </p:nvPr>
        </p:nvSpPr>
        <p:spPr>
          <a:xfrm>
            <a:off x="1284928" y="685779"/>
            <a:ext cx="428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64820e6cb3_0_336:notes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64820e6cb3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64820e6cb3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64820e6cb3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78f1aebcd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78f1aebc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4820e6cb3_0_13:notes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64820e6cb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78187c52cd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78187c52cd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78187c52cd_0_56:notes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78187c52c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78187c52cd_0_0:notes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78187c52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4820e6cb3_0_98:notes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4820e6cb3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78187c52cd_0_146:notes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78187c52cd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764824fa25_0_91:notes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764824fa25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89746" y="-25574"/>
            <a:ext cx="8569200" cy="18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7400">
                <a:solidFill>
                  <a:srgbClr val="07050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24586" y="930251"/>
            <a:ext cx="5888700" cy="3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500">
                <a:solidFill>
                  <a:srgbClr val="07050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1200"/>
              </a:spcBef>
              <a:spcAft>
                <a:spcPts val="0"/>
              </a:spcAft>
              <a:buSzPts val="1100"/>
              <a:buNone/>
              <a:defRPr sz="1400"/>
            </a:lvl2pPr>
            <a:lvl3pPr indent="-228600" lvl="2" marL="1371600" algn="l">
              <a:spcBef>
                <a:spcPts val="1200"/>
              </a:spcBef>
              <a:spcAft>
                <a:spcPts val="0"/>
              </a:spcAft>
              <a:buSzPts val="1100"/>
              <a:buNone/>
              <a:defRPr sz="1400"/>
            </a:lvl3pPr>
            <a:lvl4pPr indent="-228600" lvl="3" marL="1828800" algn="l">
              <a:spcBef>
                <a:spcPts val="1200"/>
              </a:spcBef>
              <a:spcAft>
                <a:spcPts val="0"/>
              </a:spcAft>
              <a:buSzPts val="1100"/>
              <a:buNone/>
              <a:defRPr sz="1400"/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SzPts val="1100"/>
              <a:buNone/>
              <a:defRPr sz="1400"/>
            </a:lvl5pPr>
            <a:lvl6pPr indent="-228600" lvl="5" marL="2743200" algn="l">
              <a:spcBef>
                <a:spcPts val="1200"/>
              </a:spcBef>
              <a:spcAft>
                <a:spcPts val="0"/>
              </a:spcAft>
              <a:buSzPts val="1100"/>
              <a:buNone/>
              <a:defRPr sz="1400"/>
            </a:lvl6pPr>
            <a:lvl7pPr indent="-228600" lvl="6" marL="3200400" algn="l">
              <a:spcBef>
                <a:spcPts val="1200"/>
              </a:spcBef>
              <a:spcAft>
                <a:spcPts val="0"/>
              </a:spcAft>
              <a:buSzPts val="1100"/>
              <a:buNone/>
              <a:defRPr sz="1400"/>
            </a:lvl7pPr>
            <a:lvl8pPr indent="-228600" lvl="7" marL="3657600" algn="l">
              <a:spcBef>
                <a:spcPts val="1200"/>
              </a:spcBef>
              <a:spcAft>
                <a:spcPts val="0"/>
              </a:spcAft>
              <a:buSzPts val="1100"/>
              <a:buNone/>
              <a:defRPr sz="1400"/>
            </a:lvl8pPr>
            <a:lvl9pPr indent="-228600" lvl="8" marL="4114800" algn="l">
              <a:spcBef>
                <a:spcPts val="1200"/>
              </a:spcBef>
              <a:spcAft>
                <a:spcPts val="120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110581" y="4783455"/>
            <a:ext cx="29277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457438" y="4783455"/>
            <a:ext cx="2104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87113" y="4783455"/>
            <a:ext cx="2104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14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55600" lvl="1" marL="914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2pPr>
            <a:lvl3pPr indent="-342900" lvl="2" marL="1371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30200" lvl="3" marL="18288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4pPr>
            <a:lvl5pPr indent="-330200" lvl="4" marL="22860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5pPr>
            <a:lvl6pPr indent="-3302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indent="-33020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indent="-330200" lvl="7" marL="3657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indent="-330200" lvl="8" marL="41148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/>
        </p:txBody>
      </p:sp>
      <p:sp>
        <p:nvSpPr>
          <p:cNvPr id="60" name="Google Shape;60;p14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14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55600" lvl="1" marL="914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2pPr>
            <a:lvl3pPr indent="-342900" lvl="2" marL="1371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30200" lvl="3" marL="18288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4pPr>
            <a:lvl5pPr indent="-330200" lvl="4" marL="22860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5pPr>
            <a:lvl6pPr indent="-3302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indent="-33020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indent="-330200" lvl="7" marL="3657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indent="-330200" lvl="8" marL="41148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21.png"/><Relationship Id="rId13" Type="http://schemas.openxmlformats.org/officeDocument/2006/relationships/image" Target="../media/image28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18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hyperlink" Target="https://liepaja2027.lv/en/news/liepaja-2027-announces-an-international-competition-for-co-financing-cultural-events/" TargetMode="External"/><Relationship Id="rId5" Type="http://schemas.openxmlformats.org/officeDocument/2006/relationships/hyperlink" Target="https://bourges2028.org/cri/?lang=en" TargetMode="External"/><Relationship Id="rId6" Type="http://schemas.openxmlformats.org/officeDocument/2006/relationships/hyperlink" Target="https://docs.google.com/spreadsheets/d/11bj87OayY9gyIEhEsLIDTvWt1OYFoiGPviMrDAFM7iM/edit?gid=0#gid=0" TargetMode="External"/><Relationship Id="rId7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3.jpg"/><Relationship Id="rId5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13.jpg"/></Relationships>
</file>

<file path=ppt/slides/_rels/slide27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culturenet.cz/#newsletter" TargetMode="External"/><Relationship Id="rId10" Type="http://schemas.openxmlformats.org/officeDocument/2006/relationships/hyperlink" Target="https://www.kreativnievropa.cz/?show-newsletter=1" TargetMode="External"/><Relationship Id="rId13" Type="http://schemas.openxmlformats.org/officeDocument/2006/relationships/hyperlink" Target="https://bourges2028.org/cri/?lang=en" TargetMode="External"/><Relationship Id="rId12" Type="http://schemas.openxmlformats.org/officeDocument/2006/relationships/hyperlink" Target="https://liepaja2027.lv/en/news/liepaja-2027-announces-an-international-competition-for-co-financing-cultural-events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hyperlink" Target="https://www.kreativnievropa.cz/aktualne/nabidky-spoluprace-kultura" TargetMode="External"/><Relationship Id="rId9" Type="http://schemas.openxmlformats.org/officeDocument/2006/relationships/hyperlink" Target="https://docs.google.com/spreadsheets/d/11bj87OayY9gyIEhEsLIDTvWt1OYFoiGPviMrDAFM7iM/edit?gid=0#gid=0" TargetMode="External"/><Relationship Id="rId5" Type="http://schemas.openxmlformats.org/officeDocument/2006/relationships/hyperlink" Target="https://www.kreativnievropa.cz/podporene-projekty/podporene-projektyv-ceske-republice" TargetMode="External"/><Relationship Id="rId6" Type="http://schemas.openxmlformats.org/officeDocument/2006/relationships/hyperlink" Target="https://culture.ec.europa.eu/creative-europe/creative-europe-culture-strand/european-networks" TargetMode="External"/><Relationship Id="rId7" Type="http://schemas.openxmlformats.org/officeDocument/2006/relationships/hyperlink" Target="https://culture.ec.europa.eu/policies/culture-in-cities-and-regions/designated-capitals-of-culture" TargetMode="External"/><Relationship Id="rId8" Type="http://schemas.openxmlformats.org/officeDocument/2006/relationships/hyperlink" Target="https://culturenext.eu/cities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ctrTitle"/>
          </p:nvPr>
        </p:nvSpPr>
        <p:spPr>
          <a:xfrm>
            <a:off x="312033" y="796179"/>
            <a:ext cx="8529600" cy="2194800"/>
          </a:xfrm>
          <a:prstGeom prst="rect">
            <a:avLst/>
          </a:prstGeom>
        </p:spPr>
        <p:txBody>
          <a:bodyPr anchorCtr="0" anchor="b" bIns="91500" lIns="91500" spcFirstLastPara="1" rIns="91500" wrap="square" tIns="915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/>
          </a:p>
        </p:txBody>
      </p:sp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312025" y="3030550"/>
            <a:ext cx="8529600" cy="847500"/>
          </a:xfrm>
          <a:prstGeom prst="rect">
            <a:avLst/>
          </a:prstGeom>
        </p:spPr>
        <p:txBody>
          <a:bodyPr anchorCtr="0" anchor="t" bIns="91500" lIns="91500" spcFirstLastPara="1" rIns="91500" wrap="square" tIns="915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3997" cy="5143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type="title"/>
          </p:nvPr>
        </p:nvSpPr>
        <p:spPr>
          <a:xfrm>
            <a:off x="311700" y="311425"/>
            <a:ext cx="8520600" cy="678900"/>
          </a:xfrm>
          <a:prstGeom prst="rect">
            <a:avLst/>
          </a:prstGeom>
        </p:spPr>
        <p:txBody>
          <a:bodyPr anchorCtr="0" anchor="t" bIns="91500" lIns="91500" spcFirstLastPara="1" rIns="91500" wrap="square" tIns="91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cs" sz="2500"/>
              <a:t>Evropská témata</a:t>
            </a:r>
            <a:endParaRPr b="1" sz="2600"/>
          </a:p>
        </p:txBody>
      </p:sp>
      <p:sp>
        <p:nvSpPr>
          <p:cNvPr id="166" name="Google Shape;166;p24"/>
          <p:cNvSpPr txBox="1"/>
          <p:nvPr>
            <p:ph idx="1" type="body"/>
          </p:nvPr>
        </p:nvSpPr>
        <p:spPr>
          <a:xfrm>
            <a:off x="311700" y="990325"/>
            <a:ext cx="8520600" cy="3919200"/>
          </a:xfrm>
          <a:prstGeom prst="rect">
            <a:avLst/>
          </a:prstGeom>
        </p:spPr>
        <p:txBody>
          <a:bodyPr anchorCtr="0" anchor="t" bIns="91500" lIns="91500" spcFirstLastPara="1" rIns="91500" wrap="square" tIns="91500">
            <a:noAutofit/>
          </a:bodyPr>
          <a:lstStyle/>
          <a:p>
            <a:pPr indent="-320675" lvl="0" marL="457200" rtl="0" algn="l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50"/>
              <a:buChar char="-"/>
            </a:pPr>
            <a:r>
              <a:rPr lang="cs" sz="1450">
                <a:solidFill>
                  <a:schemeClr val="dk1"/>
                </a:solidFill>
              </a:rPr>
              <a:t>Proměny místní a evropské identity</a:t>
            </a:r>
            <a:endParaRPr sz="1450">
              <a:solidFill>
                <a:schemeClr val="dk1"/>
              </a:solidFill>
            </a:endParaRPr>
          </a:p>
          <a:p>
            <a:pPr indent="-320675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-"/>
            </a:pPr>
            <a:r>
              <a:rPr lang="cs" sz="1450">
                <a:solidFill>
                  <a:schemeClr val="dk1"/>
                </a:solidFill>
              </a:rPr>
              <a:t>Inovativní prezentace nebo využití kulturního dědictví</a:t>
            </a:r>
            <a:endParaRPr sz="1450">
              <a:solidFill>
                <a:schemeClr val="dk1"/>
              </a:solidFill>
            </a:endParaRPr>
          </a:p>
          <a:p>
            <a:pPr indent="-320675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-"/>
            </a:pPr>
            <a:r>
              <a:rPr lang="cs" sz="1450">
                <a:solidFill>
                  <a:schemeClr val="dk1"/>
                </a:solidFill>
              </a:rPr>
              <a:t>Dějiny Českých Budějovic nebo jižních Čech v kontextu Evropy / Evropské dějiny v místním kontextu</a:t>
            </a:r>
            <a:endParaRPr sz="1450">
              <a:solidFill>
                <a:schemeClr val="dk1"/>
              </a:solidFill>
            </a:endParaRPr>
          </a:p>
          <a:p>
            <a:pPr indent="-320675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-"/>
            </a:pPr>
            <a:r>
              <a:rPr lang="cs" sz="1450">
                <a:solidFill>
                  <a:schemeClr val="dk1"/>
                </a:solidFill>
              </a:rPr>
              <a:t>Evropa v ohrožení?!</a:t>
            </a:r>
            <a:endParaRPr sz="1450">
              <a:solidFill>
                <a:schemeClr val="dk1"/>
              </a:solidFill>
            </a:endParaRPr>
          </a:p>
          <a:p>
            <a:pPr indent="-320675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-"/>
            </a:pPr>
            <a:r>
              <a:rPr lang="cs" sz="1450">
                <a:solidFill>
                  <a:schemeClr val="dk1"/>
                </a:solidFill>
              </a:rPr>
              <a:t>Lidská práva, solidarita a diverzita</a:t>
            </a:r>
            <a:endParaRPr sz="1450">
              <a:solidFill>
                <a:schemeClr val="dk1"/>
              </a:solidFill>
            </a:endParaRPr>
          </a:p>
          <a:p>
            <a:pPr indent="-320675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-"/>
            </a:pPr>
            <a:r>
              <a:rPr lang="cs" sz="1450">
                <a:solidFill>
                  <a:schemeClr val="dk1"/>
                </a:solidFill>
              </a:rPr>
              <a:t>Demokracie a odolnost společnosti </a:t>
            </a:r>
            <a:endParaRPr sz="1450">
              <a:solidFill>
                <a:schemeClr val="dk1"/>
              </a:solidFill>
            </a:endParaRPr>
          </a:p>
          <a:p>
            <a:pPr indent="-320675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-"/>
            </a:pPr>
            <a:r>
              <a:rPr lang="cs" sz="1450">
                <a:solidFill>
                  <a:schemeClr val="dk1"/>
                </a:solidFill>
              </a:rPr>
              <a:t>Biodiverzita a udržitelnost</a:t>
            </a:r>
            <a:endParaRPr sz="1450">
              <a:solidFill>
                <a:schemeClr val="dk1"/>
              </a:solidFill>
            </a:endParaRPr>
          </a:p>
          <a:p>
            <a:pPr indent="-320675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-"/>
            </a:pPr>
            <a:r>
              <a:rPr lang="cs" sz="1450">
                <a:solidFill>
                  <a:schemeClr val="dk1"/>
                </a:solidFill>
              </a:rPr>
              <a:t>AI, digitální umění a nové technologie</a:t>
            </a:r>
            <a:endParaRPr sz="1450">
              <a:solidFill>
                <a:schemeClr val="dk1"/>
              </a:solidFill>
            </a:endParaRPr>
          </a:p>
          <a:p>
            <a:pPr indent="-320675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-"/>
            </a:pPr>
            <a:r>
              <a:rPr lang="cs" sz="1450">
                <a:solidFill>
                  <a:schemeClr val="dk1"/>
                </a:solidFill>
              </a:rPr>
              <a:t>Inovace v uměleckých žánrech</a:t>
            </a:r>
            <a:endParaRPr sz="1450">
              <a:solidFill>
                <a:schemeClr val="dk1"/>
              </a:solidFill>
            </a:endParaRPr>
          </a:p>
          <a:p>
            <a:pPr indent="-320675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-"/>
            </a:pPr>
            <a:r>
              <a:rPr lang="cs" sz="1450">
                <a:solidFill>
                  <a:schemeClr val="dk1"/>
                </a:solidFill>
              </a:rPr>
              <a:t>Spojení umění a vědy</a:t>
            </a:r>
            <a:endParaRPr sz="14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500" lIns="91500" spcFirstLastPara="1" rIns="91500" wrap="square" tIns="91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cs" sz="2900"/>
              <a:t>Příležitosti </a:t>
            </a:r>
            <a:endParaRPr b="1" sz="2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cs" sz="2900"/>
              <a:t>Evropského hlavního města kultury</a:t>
            </a:r>
            <a:br>
              <a:rPr b="1" lang="cs" sz="2500"/>
            </a:br>
            <a:r>
              <a:rPr b="1" lang="cs" sz="1500"/>
              <a:t>(PERMA)KULTURNÍ OPENCALL 2025</a:t>
            </a:r>
            <a:endParaRPr b="1" sz="2600"/>
          </a:p>
        </p:txBody>
      </p:sp>
      <p:sp>
        <p:nvSpPr>
          <p:cNvPr id="172" name="Google Shape;172;p25"/>
          <p:cNvSpPr txBox="1"/>
          <p:nvPr>
            <p:ph idx="1" type="subTitle"/>
          </p:nvPr>
        </p:nvSpPr>
        <p:spPr>
          <a:xfrm>
            <a:off x="1205300" y="3816600"/>
            <a:ext cx="7704000" cy="1005600"/>
          </a:xfrm>
          <a:prstGeom prst="rect">
            <a:avLst/>
          </a:prstGeom>
        </p:spPr>
        <p:txBody>
          <a:bodyPr anchorCtr="0" anchor="t" bIns="91500" lIns="91500" spcFirstLastPara="1" rIns="91500" wrap="square" tIns="91500">
            <a:normAutofit fontScale="92500" lnSpcReduction="20000"/>
          </a:bodyPr>
          <a:lstStyle/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951">
                <a:solidFill>
                  <a:schemeClr val="dk1"/>
                </a:solidFill>
              </a:rPr>
              <a:t>Kateřina Kubešová</a:t>
            </a:r>
            <a:endParaRPr sz="1951">
              <a:solidFill>
                <a:schemeClr val="dk1"/>
              </a:solidFill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951">
                <a:solidFill>
                  <a:schemeClr val="dk1"/>
                </a:solidFill>
              </a:rPr>
              <a:t>manažerka mezinárodních vztahů </a:t>
            </a:r>
            <a:br>
              <a:rPr lang="cs" sz="1951">
                <a:solidFill>
                  <a:schemeClr val="dk1"/>
                </a:solidFill>
              </a:rPr>
            </a:br>
            <a:r>
              <a:rPr lang="cs" sz="1951">
                <a:solidFill>
                  <a:schemeClr val="dk1"/>
                </a:solidFill>
              </a:rPr>
              <a:t>ČB 2028 - EHMK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3" name="Google Shape;173;p25" title="CB28 folk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6100" y="2939125"/>
            <a:ext cx="501601" cy="48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>
            <p:ph type="title"/>
          </p:nvPr>
        </p:nvSpPr>
        <p:spPr>
          <a:xfrm>
            <a:off x="311700" y="311425"/>
            <a:ext cx="8520600" cy="678900"/>
          </a:xfrm>
          <a:prstGeom prst="rect">
            <a:avLst/>
          </a:prstGeom>
        </p:spPr>
        <p:txBody>
          <a:bodyPr anchorCtr="0" anchor="t" bIns="91500" lIns="91500" spcFirstLastPara="1" rIns="91500" wrap="square" tIns="91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cs" sz="32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cs" sz="26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Jak byste popsali stav vašeho mezinárodního partnerství?</a:t>
            </a:r>
            <a:endParaRPr b="1" sz="2600"/>
          </a:p>
        </p:txBody>
      </p:sp>
      <p:grpSp>
        <p:nvGrpSpPr>
          <p:cNvPr id="179" name="Google Shape;179;p26"/>
          <p:cNvGrpSpPr/>
          <p:nvPr/>
        </p:nvGrpSpPr>
        <p:grpSpPr>
          <a:xfrm>
            <a:off x="733100" y="1834401"/>
            <a:ext cx="7520072" cy="709800"/>
            <a:chOff x="733100" y="1377201"/>
            <a:chExt cx="7520072" cy="709800"/>
          </a:xfrm>
        </p:grpSpPr>
        <p:sp>
          <p:nvSpPr>
            <p:cNvPr id="180" name="Google Shape;180;p26"/>
            <p:cNvSpPr txBox="1"/>
            <p:nvPr/>
          </p:nvSpPr>
          <p:spPr>
            <a:xfrm>
              <a:off x="733100" y="1377201"/>
              <a:ext cx="626700" cy="7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1300" lIns="62650" spcFirstLastPara="1" rIns="62650" wrap="square" tIns="313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21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👍</a:t>
              </a:r>
              <a:endParaRPr sz="2100"/>
            </a:p>
          </p:txBody>
        </p:sp>
        <p:sp>
          <p:nvSpPr>
            <p:cNvPr id="181" name="Google Shape;181;p26"/>
            <p:cNvSpPr txBox="1"/>
            <p:nvPr/>
          </p:nvSpPr>
          <p:spPr>
            <a:xfrm>
              <a:off x="1359772" y="1377201"/>
              <a:ext cx="6893400" cy="7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1300" lIns="62650" spcFirstLastPara="1" rIns="62650" wrap="square" tIns="313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2100">
                  <a:solidFill>
                    <a:srgbClr val="323232"/>
                  </a:solidFill>
                  <a:latin typeface="Calibri"/>
                  <a:ea typeface="Calibri"/>
                  <a:cs typeface="Calibri"/>
                  <a:sym typeface="Calibri"/>
                </a:rPr>
                <a:t>Máme to skoro v kapse – komunikace jede jak po másle!</a:t>
              </a:r>
              <a:endParaRPr sz="2100"/>
            </a:p>
          </p:txBody>
        </p:sp>
      </p:grpSp>
      <p:sp>
        <p:nvSpPr>
          <p:cNvPr id="182" name="Google Shape;182;p26"/>
          <p:cNvSpPr txBox="1"/>
          <p:nvPr/>
        </p:nvSpPr>
        <p:spPr>
          <a:xfrm>
            <a:off x="733100" y="2630551"/>
            <a:ext cx="6267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1300" lIns="62650" spcFirstLastPara="1" rIns="62650" wrap="square" tIns="313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183" name="Google Shape;183;p26"/>
          <p:cNvSpPr txBox="1"/>
          <p:nvPr/>
        </p:nvSpPr>
        <p:spPr>
          <a:xfrm>
            <a:off x="1359772" y="3035101"/>
            <a:ext cx="68934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1300" lIns="62650" spcFirstLastPara="1" rIns="62650" wrap="square" tIns="313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grpSp>
        <p:nvGrpSpPr>
          <p:cNvPr id="184" name="Google Shape;184;p26"/>
          <p:cNvGrpSpPr/>
          <p:nvPr/>
        </p:nvGrpSpPr>
        <p:grpSpPr>
          <a:xfrm>
            <a:off x="733088" y="1023926"/>
            <a:ext cx="7528010" cy="3746300"/>
            <a:chOff x="733088" y="1023926"/>
            <a:chExt cx="7528010" cy="3746300"/>
          </a:xfrm>
        </p:grpSpPr>
        <p:grpSp>
          <p:nvGrpSpPr>
            <p:cNvPr id="185" name="Google Shape;185;p26"/>
            <p:cNvGrpSpPr/>
            <p:nvPr/>
          </p:nvGrpSpPr>
          <p:grpSpPr>
            <a:xfrm>
              <a:off x="733100" y="2461076"/>
              <a:ext cx="7520072" cy="709800"/>
              <a:chOff x="733100" y="2003876"/>
              <a:chExt cx="7520072" cy="709800"/>
            </a:xfrm>
          </p:grpSpPr>
          <p:sp>
            <p:nvSpPr>
              <p:cNvPr id="186" name="Google Shape;186;p26"/>
              <p:cNvSpPr txBox="1"/>
              <p:nvPr/>
            </p:nvSpPr>
            <p:spPr>
              <a:xfrm>
                <a:off x="733100" y="2003876"/>
                <a:ext cx="626700" cy="70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1300" lIns="62650" spcFirstLastPara="1" rIns="62650" wrap="square" tIns="313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" sz="21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👎</a:t>
                </a:r>
                <a:endParaRPr sz="2100"/>
              </a:p>
            </p:txBody>
          </p:sp>
          <p:sp>
            <p:nvSpPr>
              <p:cNvPr id="187" name="Google Shape;187;p26"/>
              <p:cNvSpPr txBox="1"/>
              <p:nvPr/>
            </p:nvSpPr>
            <p:spPr>
              <a:xfrm>
                <a:off x="1359772" y="2003876"/>
                <a:ext cx="6893400" cy="69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1300" lIns="62650" spcFirstLastPara="1" rIns="62650" wrap="square" tIns="313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" sz="2000">
                    <a:solidFill>
                      <a:srgbClr val="323232"/>
                    </a:solidFill>
                  </a:rPr>
                  <a:t>Hmm… spíš to drhne,  potřebujeme víc času (a kávy ☕).</a:t>
                </a:r>
                <a:endParaRPr sz="2000"/>
              </a:p>
            </p:txBody>
          </p:sp>
        </p:grpSp>
        <p:grpSp>
          <p:nvGrpSpPr>
            <p:cNvPr id="188" name="Google Shape;188;p26"/>
            <p:cNvGrpSpPr/>
            <p:nvPr/>
          </p:nvGrpSpPr>
          <p:grpSpPr>
            <a:xfrm>
              <a:off x="733088" y="1023926"/>
              <a:ext cx="7520097" cy="1032900"/>
              <a:chOff x="805325" y="2869001"/>
              <a:chExt cx="7520097" cy="1032900"/>
            </a:xfrm>
          </p:grpSpPr>
          <p:sp>
            <p:nvSpPr>
              <p:cNvPr id="189" name="Google Shape;189;p26"/>
              <p:cNvSpPr txBox="1"/>
              <p:nvPr/>
            </p:nvSpPr>
            <p:spPr>
              <a:xfrm>
                <a:off x="805325" y="2969676"/>
                <a:ext cx="626700" cy="70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1300" lIns="62650" spcFirstLastPara="1" rIns="62650" wrap="square" tIns="313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" sz="21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🎉</a:t>
                </a:r>
                <a:endParaRPr sz="2100"/>
              </a:p>
            </p:txBody>
          </p:sp>
          <p:sp>
            <p:nvSpPr>
              <p:cNvPr id="190" name="Google Shape;190;p26"/>
              <p:cNvSpPr txBox="1"/>
              <p:nvPr/>
            </p:nvSpPr>
            <p:spPr>
              <a:xfrm>
                <a:off x="1432022" y="2869001"/>
                <a:ext cx="6893400" cy="103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1300" lIns="62650" spcFirstLastPara="1" rIns="62650" wrap="square" tIns="313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" sz="2100">
                    <a:solidFill>
                      <a:srgbClr val="32323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Jsme v euforii – spolupráce na projektu je oficiálně nastartovaná!</a:t>
                </a:r>
                <a:endParaRPr sz="2100"/>
              </a:p>
            </p:txBody>
          </p:sp>
        </p:grpSp>
        <p:grpSp>
          <p:nvGrpSpPr>
            <p:cNvPr id="191" name="Google Shape;191;p26"/>
            <p:cNvGrpSpPr/>
            <p:nvPr/>
          </p:nvGrpSpPr>
          <p:grpSpPr>
            <a:xfrm>
              <a:off x="733100" y="3114176"/>
              <a:ext cx="7527997" cy="1032900"/>
              <a:chOff x="733100" y="3190376"/>
              <a:chExt cx="7527997" cy="1032900"/>
            </a:xfrm>
          </p:grpSpPr>
          <p:sp>
            <p:nvSpPr>
              <p:cNvPr id="192" name="Google Shape;192;p26"/>
              <p:cNvSpPr txBox="1"/>
              <p:nvPr/>
            </p:nvSpPr>
            <p:spPr>
              <a:xfrm>
                <a:off x="733100" y="3318975"/>
                <a:ext cx="626700" cy="70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1300" lIns="62650" spcFirstLastPara="1" rIns="62650" wrap="square" tIns="313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" sz="21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❤️</a:t>
                </a:r>
                <a:endParaRPr sz="2100"/>
              </a:p>
            </p:txBody>
          </p:sp>
          <p:sp>
            <p:nvSpPr>
              <p:cNvPr id="193" name="Google Shape;193;p26"/>
              <p:cNvSpPr txBox="1"/>
              <p:nvPr/>
            </p:nvSpPr>
            <p:spPr>
              <a:xfrm>
                <a:off x="1367697" y="3190376"/>
                <a:ext cx="6893400" cy="103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1300" lIns="62650" spcFirstLastPara="1" rIns="62650" wrap="square" tIns="313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" sz="2100">
                    <a:solidFill>
                      <a:srgbClr val="32323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Do hledání jsme ještě nespustili, ale rádi se seznámíme – nehledáme flirt, jen vážný a dlouhodobý vztah.</a:t>
                </a:r>
                <a:endParaRPr sz="2100"/>
              </a:p>
            </p:txBody>
          </p:sp>
        </p:grpSp>
        <p:grpSp>
          <p:nvGrpSpPr>
            <p:cNvPr id="194" name="Google Shape;194;p26"/>
            <p:cNvGrpSpPr/>
            <p:nvPr/>
          </p:nvGrpSpPr>
          <p:grpSpPr>
            <a:xfrm>
              <a:off x="733100" y="4060426"/>
              <a:ext cx="7520072" cy="709800"/>
              <a:chOff x="733100" y="4281976"/>
              <a:chExt cx="7520072" cy="709800"/>
            </a:xfrm>
          </p:grpSpPr>
          <p:sp>
            <p:nvSpPr>
              <p:cNvPr id="195" name="Google Shape;195;p26"/>
              <p:cNvSpPr txBox="1"/>
              <p:nvPr/>
            </p:nvSpPr>
            <p:spPr>
              <a:xfrm>
                <a:off x="733100" y="4281976"/>
                <a:ext cx="626700" cy="70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1300" lIns="62650" spcFirstLastPara="1" rIns="62650" wrap="square" tIns="313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" sz="21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😂</a:t>
                </a:r>
                <a:endParaRPr sz="2100"/>
              </a:p>
            </p:txBody>
          </p:sp>
          <p:sp>
            <p:nvSpPr>
              <p:cNvPr id="196" name="Google Shape;196;p26"/>
              <p:cNvSpPr txBox="1"/>
              <p:nvPr/>
            </p:nvSpPr>
            <p:spPr>
              <a:xfrm>
                <a:off x="1359772" y="4281976"/>
                <a:ext cx="6893400" cy="70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1300" lIns="62650" spcFirstLastPara="1" rIns="62650" wrap="square" tIns="313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" sz="2100">
                    <a:solidFill>
                      <a:srgbClr val="32323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Cože? My potřebujeme partnerstvo ze zahraničí?</a:t>
                </a:r>
                <a:endParaRPr sz="2100"/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>
            <p:ph type="title"/>
          </p:nvPr>
        </p:nvSpPr>
        <p:spPr>
          <a:xfrm>
            <a:off x="311700" y="311425"/>
            <a:ext cx="8520600" cy="678900"/>
          </a:xfrm>
          <a:prstGeom prst="rect">
            <a:avLst/>
          </a:prstGeom>
        </p:spPr>
        <p:txBody>
          <a:bodyPr anchorCtr="0" anchor="t" bIns="91500" lIns="91500" spcFirstLastPara="1" rIns="91500" wrap="square" tIns="91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cs" sz="2500"/>
              <a:t>Síť</a:t>
            </a:r>
            <a:r>
              <a:rPr b="1" lang="cs" sz="2500"/>
              <a:t> EHMK měst</a:t>
            </a:r>
            <a:br>
              <a:rPr b="1" lang="cs" sz="2500"/>
            </a:br>
            <a:r>
              <a:rPr b="1" lang="cs" sz="1500"/>
              <a:t>(PERMA)KULTURNÍ OPENCALL 2025</a:t>
            </a:r>
            <a:endParaRPr b="1" sz="2600"/>
          </a:p>
        </p:txBody>
      </p:sp>
      <p:pic>
        <p:nvPicPr>
          <p:cNvPr id="202" name="Google Shape;20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6225" y="2465762"/>
            <a:ext cx="1639300" cy="811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952" y="1225250"/>
            <a:ext cx="1639301" cy="147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7"/>
          <p:cNvPicPr preferRelativeResize="0"/>
          <p:nvPr/>
        </p:nvPicPr>
        <p:blipFill rotWithShape="1">
          <a:blip r:embed="rId6">
            <a:alphaModFix/>
          </a:blip>
          <a:srcRect b="-15366" l="0" r="-15366" t="0"/>
          <a:stretch/>
        </p:blipFill>
        <p:spPr>
          <a:xfrm>
            <a:off x="4893272" y="561575"/>
            <a:ext cx="2388728" cy="14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10350" y="4026225"/>
            <a:ext cx="2828705" cy="67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06100" y="3566900"/>
            <a:ext cx="1733574" cy="121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5950" y="3685575"/>
            <a:ext cx="1214424" cy="121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88825" y="516596"/>
            <a:ext cx="943475" cy="2271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7"/>
          <p:cNvPicPr preferRelativeResize="0"/>
          <p:nvPr/>
        </p:nvPicPr>
        <p:blipFill rotWithShape="1">
          <a:blip r:embed="rId11">
            <a:alphaModFix/>
          </a:blip>
          <a:srcRect b="0" l="29222" r="30785" t="0"/>
          <a:stretch/>
        </p:blipFill>
        <p:spPr>
          <a:xfrm>
            <a:off x="5529975" y="2432375"/>
            <a:ext cx="1839601" cy="12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323450" y="1548912"/>
            <a:ext cx="1918725" cy="58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71374" y="2133775"/>
            <a:ext cx="2623330" cy="147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/>
          <p:nvPr>
            <p:ph type="title"/>
          </p:nvPr>
        </p:nvSpPr>
        <p:spPr>
          <a:xfrm>
            <a:off x="311700" y="311425"/>
            <a:ext cx="4260300" cy="678900"/>
          </a:xfrm>
          <a:prstGeom prst="rect">
            <a:avLst/>
          </a:prstGeom>
        </p:spPr>
        <p:txBody>
          <a:bodyPr anchorCtr="0" anchor="t" bIns="91500" lIns="91500" spcFirstLastPara="1" rIns="91500" wrap="square" tIns="91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cs" sz="2500"/>
              <a:t>Zapojení EHMK do mezinárodních sítí</a:t>
            </a:r>
            <a:br>
              <a:rPr b="1" lang="cs" sz="2500"/>
            </a:br>
            <a:r>
              <a:rPr b="1" lang="cs" sz="1500"/>
              <a:t>(PERMA)KULTURNÍ OPENCALL 2025</a:t>
            </a:r>
            <a:endParaRPr b="1" sz="2600"/>
          </a:p>
        </p:txBody>
      </p:sp>
      <p:pic>
        <p:nvPicPr>
          <p:cNvPr id="217" name="Google Shape;21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6325" y="2372201"/>
            <a:ext cx="5807676" cy="19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0950" y="882425"/>
            <a:ext cx="2957024" cy="137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075" y="1812950"/>
            <a:ext cx="3051100" cy="141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/>
          <p:nvPr>
            <p:ph type="title"/>
          </p:nvPr>
        </p:nvSpPr>
        <p:spPr>
          <a:xfrm>
            <a:off x="311700" y="311425"/>
            <a:ext cx="8520600" cy="678900"/>
          </a:xfrm>
          <a:prstGeom prst="rect">
            <a:avLst/>
          </a:prstGeom>
        </p:spPr>
        <p:txBody>
          <a:bodyPr anchorCtr="0" anchor="t" bIns="91500" lIns="91500" spcFirstLastPara="1" rIns="91500" wrap="square" tIns="91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cs" sz="2500"/>
              <a:t>Sdílení příležitostí</a:t>
            </a:r>
            <a:br>
              <a:rPr b="1" lang="cs" sz="2500"/>
            </a:br>
            <a:r>
              <a:rPr b="1" lang="cs" sz="1500"/>
              <a:t>(PERMA)KULTURNÍ OPENCALL 2025</a:t>
            </a:r>
            <a:endParaRPr b="1" sz="2600"/>
          </a:p>
        </p:txBody>
      </p:sp>
      <p:sp>
        <p:nvSpPr>
          <p:cNvPr id="225" name="Google Shape;225;p29"/>
          <p:cNvSpPr txBox="1"/>
          <p:nvPr>
            <p:ph idx="1" type="body"/>
          </p:nvPr>
        </p:nvSpPr>
        <p:spPr>
          <a:xfrm>
            <a:off x="311700" y="1124225"/>
            <a:ext cx="8520600" cy="3919200"/>
          </a:xfrm>
          <a:prstGeom prst="rect">
            <a:avLst/>
          </a:prstGeom>
        </p:spPr>
        <p:txBody>
          <a:bodyPr anchorCtr="0" anchor="t" bIns="91500" lIns="91500" spcFirstLastPara="1" rIns="91500" wrap="square" tIns="9150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Char char="-"/>
            </a:pPr>
            <a:r>
              <a:rPr lang="cs" sz="2300">
                <a:solidFill>
                  <a:schemeClr val="dk1"/>
                </a:solidFill>
              </a:rPr>
              <a:t>informace na webu ČB2028, newsletter, Culturenet atd.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-"/>
            </a:pPr>
            <a:r>
              <a:rPr lang="cs" sz="2300">
                <a:solidFill>
                  <a:schemeClr val="dk1"/>
                </a:solidFill>
              </a:rPr>
              <a:t>otevřené výzvy</a:t>
            </a:r>
            <a:r>
              <a:rPr lang="cs" sz="2300">
                <a:solidFill>
                  <a:schemeClr val="dk1"/>
                </a:solidFill>
              </a:rPr>
              <a:t> z dalších EHMK měst - </a:t>
            </a:r>
            <a:r>
              <a:rPr lang="cs" sz="2300" u="sng">
                <a:solidFill>
                  <a:schemeClr val="hlink"/>
                </a:solidFill>
                <a:hlinkClick r:id="rId4"/>
              </a:rPr>
              <a:t>Liepaja </a:t>
            </a:r>
            <a:r>
              <a:rPr lang="cs" sz="2300">
                <a:solidFill>
                  <a:schemeClr val="dk1"/>
                </a:solidFill>
              </a:rPr>
              <a:t>(do 10/9), </a:t>
            </a:r>
            <a:r>
              <a:rPr lang="cs" sz="2300" u="sng">
                <a:solidFill>
                  <a:schemeClr val="hlink"/>
                </a:solidFill>
                <a:hlinkClick r:id="rId5"/>
              </a:rPr>
              <a:t>Bourges</a:t>
            </a:r>
            <a:r>
              <a:rPr lang="cs" sz="2300">
                <a:solidFill>
                  <a:schemeClr val="dk1"/>
                </a:solidFill>
              </a:rPr>
              <a:t> (do 30/9)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-"/>
            </a:pPr>
            <a:r>
              <a:rPr lang="cs" sz="2300">
                <a:solidFill>
                  <a:schemeClr val="dk1"/>
                </a:solidFill>
              </a:rPr>
              <a:t>regionální “seznamka” - Google Slides </a:t>
            </a:r>
            <a:r>
              <a:rPr lang="cs" sz="2300" u="sng">
                <a:solidFill>
                  <a:schemeClr val="hlink"/>
                </a:solidFill>
                <a:hlinkClick r:id="rId6"/>
              </a:rPr>
              <a:t>tabulka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-"/>
            </a:pPr>
            <a:r>
              <a:rPr lang="cs" sz="2300">
                <a:solidFill>
                  <a:schemeClr val="dk1"/>
                </a:solidFill>
              </a:rPr>
              <a:t>francouzské projekty hledající partnery - Bourges 2028</a:t>
            </a:r>
            <a:endParaRPr sz="2300">
              <a:solidFill>
                <a:schemeClr val="dk1"/>
              </a:solidFill>
            </a:endParaRPr>
          </a:p>
        </p:txBody>
      </p:sp>
      <p:pic>
        <p:nvPicPr>
          <p:cNvPr id="226" name="Google Shape;226;p29" title="CB28 folk14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88052" y="3531329"/>
            <a:ext cx="3297951" cy="15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/>
          <p:nvPr>
            <p:ph type="title"/>
          </p:nvPr>
        </p:nvSpPr>
        <p:spPr>
          <a:xfrm>
            <a:off x="311700" y="311425"/>
            <a:ext cx="8520600" cy="678900"/>
          </a:xfrm>
          <a:prstGeom prst="rect">
            <a:avLst/>
          </a:prstGeom>
        </p:spPr>
        <p:txBody>
          <a:bodyPr anchorCtr="0" anchor="t" bIns="91500" lIns="91500" spcFirstLastPara="1" rIns="91500" wrap="square" tIns="91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cs" sz="2500"/>
              <a:t>Letter of Intent</a:t>
            </a:r>
            <a:br>
              <a:rPr b="1" lang="cs" sz="2500"/>
            </a:br>
            <a:r>
              <a:rPr b="1" lang="cs" sz="1500"/>
              <a:t>(PERMA)KULTURNÍ OPENCALL 2025</a:t>
            </a:r>
            <a:endParaRPr b="1" sz="2600"/>
          </a:p>
        </p:txBody>
      </p:sp>
      <p:sp>
        <p:nvSpPr>
          <p:cNvPr id="232" name="Google Shape;232;p30"/>
          <p:cNvSpPr txBox="1"/>
          <p:nvPr>
            <p:ph idx="1" type="body"/>
          </p:nvPr>
        </p:nvSpPr>
        <p:spPr>
          <a:xfrm>
            <a:off x="311700" y="1124225"/>
            <a:ext cx="8520600" cy="3919200"/>
          </a:xfrm>
          <a:prstGeom prst="rect">
            <a:avLst/>
          </a:prstGeom>
        </p:spPr>
        <p:txBody>
          <a:bodyPr anchorCtr="0" anchor="t" bIns="91500" lIns="91500" spcFirstLastPara="1" rIns="91500" wrap="square" tIns="9150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33" name="Google Shape;23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9925" y="48150"/>
            <a:ext cx="3862374" cy="4989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/>
          <p:nvPr>
            <p:ph type="title"/>
          </p:nvPr>
        </p:nvSpPr>
        <p:spPr>
          <a:xfrm>
            <a:off x="457200" y="358379"/>
            <a:ext cx="8229600" cy="857400"/>
          </a:xfrm>
          <a:prstGeom prst="rect">
            <a:avLst/>
          </a:prstGeom>
        </p:spPr>
        <p:txBody>
          <a:bodyPr anchorCtr="0" anchor="ctr" bIns="91500" lIns="91500" spcFirstLastPara="1" rIns="91500" wrap="square" tIns="91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cs" sz="2500"/>
              <a:t>Příležitosti vs Úskalí</a:t>
            </a:r>
            <a:br>
              <a:rPr b="1" lang="cs" sz="2500"/>
            </a:br>
            <a:r>
              <a:rPr b="1" lang="cs" sz="1900"/>
              <a:t>mezinárodních partnerství</a:t>
            </a:r>
            <a:endParaRPr b="1" sz="3000"/>
          </a:p>
        </p:txBody>
      </p:sp>
      <p:sp>
        <p:nvSpPr>
          <p:cNvPr id="239" name="Google Shape;239;p31"/>
          <p:cNvSpPr txBox="1"/>
          <p:nvPr>
            <p:ph idx="1" type="body"/>
          </p:nvPr>
        </p:nvSpPr>
        <p:spPr>
          <a:xfrm>
            <a:off x="457200" y="1151160"/>
            <a:ext cx="4040100" cy="480000"/>
          </a:xfrm>
          <a:prstGeom prst="rect">
            <a:avLst/>
          </a:prstGeom>
        </p:spPr>
        <p:txBody>
          <a:bodyPr anchorCtr="0" anchor="b" bIns="91500" lIns="91500" spcFirstLastPara="1" rIns="91500" wrap="square" tIns="91500">
            <a:normAutofit fontScale="250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40" name="Google Shape;240;p31" title="CB28 folk1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0175" y="2326825"/>
            <a:ext cx="1233724" cy="2816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1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1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000"/>
              <a:buChar char="●"/>
            </a:pPr>
            <a:r>
              <a:rPr lang="cs" sz="2000">
                <a:solidFill>
                  <a:schemeClr val="dk1"/>
                </a:solidFill>
              </a:rPr>
              <a:t>N</a:t>
            </a:r>
            <a:r>
              <a:rPr lang="cs" sz="2000">
                <a:solidFill>
                  <a:schemeClr val="dk1"/>
                </a:solidFill>
              </a:rPr>
              <a:t>ároky na kapacity organizace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 sz="2000">
                <a:solidFill>
                  <a:schemeClr val="dk1"/>
                </a:solidFill>
              </a:rPr>
              <a:t>Malá úspěšnost prvožadatelů o EU granty </a:t>
            </a:r>
            <a:r>
              <a:rPr i="1" lang="cs" sz="2000">
                <a:solidFill>
                  <a:schemeClr val="dk1"/>
                </a:solidFill>
              </a:rPr>
              <a:t>(→ nutnost vícezdrojového financování)</a:t>
            </a:r>
            <a:endParaRPr i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 sz="2000">
                <a:solidFill>
                  <a:schemeClr val="dk1"/>
                </a:solidFill>
              </a:rPr>
              <a:t>Očekávání vs realita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43" name="Google Shape;243;p31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000"/>
              <a:buChar char="●"/>
            </a:pPr>
            <a:r>
              <a:rPr lang="cs" sz="2000">
                <a:solidFill>
                  <a:schemeClr val="dk1"/>
                </a:solidFill>
              </a:rPr>
              <a:t>Kreativní výměna a inovace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 sz="2000">
                <a:solidFill>
                  <a:schemeClr val="dk1"/>
                </a:solidFill>
              </a:rPr>
              <a:t>Růst publika a viditelnost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 sz="2000">
                <a:solidFill>
                  <a:schemeClr val="dk1"/>
                </a:solidFill>
              </a:rPr>
              <a:t>Sdílení zdrojů a posílení kapacit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500" lIns="91500" spcFirstLastPara="1" rIns="91500" wrap="square" tIns="91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cs" sz="2900"/>
              <a:t>Kvality partnerstva ideálního </a:t>
            </a:r>
            <a:endParaRPr b="1" sz="2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cs" sz="2900"/>
              <a:t>pro mezinárodní spolupráci</a:t>
            </a:r>
            <a:br>
              <a:rPr b="1" lang="cs" sz="2500"/>
            </a:br>
            <a:r>
              <a:rPr b="1" lang="cs" sz="1500"/>
              <a:t>(PERMA)KULTURNÍ OPENCALL 2025</a:t>
            </a:r>
            <a:endParaRPr b="1" sz="2600"/>
          </a:p>
        </p:txBody>
      </p:sp>
      <p:sp>
        <p:nvSpPr>
          <p:cNvPr id="249" name="Google Shape;249;p3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500" lIns="91500" spcFirstLastPara="1" rIns="91500" wrap="square" tIns="91500">
            <a:normAutofit/>
          </a:bodyPr>
          <a:lstStyle/>
          <a:p>
            <a:pPr indent="0" lvl="0" marL="45720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aneb Checklist pro partnerské ladění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50" name="Google Shape;250;p32" title="CB28 folk1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3698800" y="2358701"/>
            <a:ext cx="1325575" cy="40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 txBox="1"/>
          <p:nvPr/>
        </p:nvSpPr>
        <p:spPr>
          <a:xfrm>
            <a:off x="360850" y="2553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rgbClr val="000000"/>
                </a:solidFill>
              </a:rPr>
              <a:t>Komunikace a interkulturní porozumění</a:t>
            </a:r>
            <a:endParaRPr b="1" sz="2500">
              <a:solidFill>
                <a:srgbClr val="000000"/>
              </a:solidFill>
            </a:endParaRPr>
          </a:p>
        </p:txBody>
      </p:sp>
      <p:sp>
        <p:nvSpPr>
          <p:cNvPr id="256" name="Google Shape;256;p33"/>
          <p:cNvSpPr txBox="1"/>
          <p:nvPr/>
        </p:nvSpPr>
        <p:spPr>
          <a:xfrm>
            <a:off x="447550" y="1398378"/>
            <a:ext cx="43473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rgbClr val="888888"/>
                </a:solidFill>
              </a:rPr>
              <a:t>Předpoklady</a:t>
            </a:r>
            <a:endParaRPr b="1" sz="2000">
              <a:solidFill>
                <a:srgbClr val="888888"/>
              </a:solidFill>
            </a:endParaRPr>
          </a:p>
        </p:txBody>
      </p:sp>
      <p:sp>
        <p:nvSpPr>
          <p:cNvPr id="257" name="Google Shape;257;p33"/>
          <p:cNvSpPr txBox="1"/>
          <p:nvPr/>
        </p:nvSpPr>
        <p:spPr>
          <a:xfrm>
            <a:off x="531900" y="2092800"/>
            <a:ext cx="4040100" cy="30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★"/>
            </a:pPr>
            <a:r>
              <a:rPr lang="cs" sz="2400">
                <a:solidFill>
                  <a:srgbClr val="000000"/>
                </a:solidFill>
              </a:rPr>
              <a:t>Silné komunikační dovednosti - jasná</a:t>
            </a:r>
            <a:r>
              <a:rPr lang="cs" sz="2400"/>
              <a:t> </a:t>
            </a:r>
            <a:r>
              <a:rPr lang="cs" sz="2400">
                <a:solidFill>
                  <a:srgbClr val="000000"/>
                </a:solidFill>
              </a:rPr>
              <a:t>a častá komunikace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★"/>
            </a:pPr>
            <a:r>
              <a:rPr lang="cs" sz="2400">
                <a:solidFill>
                  <a:srgbClr val="000000"/>
                </a:solidFill>
              </a:rPr>
              <a:t>Interkulturní inteligence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★"/>
            </a:pPr>
            <a:r>
              <a:rPr lang="cs" sz="2400">
                <a:solidFill>
                  <a:srgbClr val="000000"/>
                </a:solidFill>
              </a:rPr>
              <a:t>Schopnost přizpůsobení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258" name="Google Shape;258;p33"/>
          <p:cNvSpPr txBox="1"/>
          <p:nvPr/>
        </p:nvSpPr>
        <p:spPr>
          <a:xfrm>
            <a:off x="5031200" y="139836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rgbClr val="888888"/>
                </a:solidFill>
              </a:rPr>
              <a:t>Nástroje k ověření</a:t>
            </a:r>
            <a:endParaRPr b="1" sz="2000">
              <a:solidFill>
                <a:srgbClr val="888888"/>
              </a:solidFill>
            </a:endParaRPr>
          </a:p>
        </p:txBody>
      </p:sp>
      <p:sp>
        <p:nvSpPr>
          <p:cNvPr id="259" name="Google Shape;259;p33"/>
          <p:cNvSpPr txBox="1"/>
          <p:nvPr/>
        </p:nvSpPr>
        <p:spPr>
          <a:xfrm>
            <a:off x="4979025" y="20382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cs" sz="1800">
                <a:solidFill>
                  <a:schemeClr val="dk1"/>
                </a:solidFill>
              </a:rPr>
              <a:t>Odpovídá na maily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cs" sz="1800">
                <a:solidFill>
                  <a:schemeClr val="dk1"/>
                </a:solidFill>
              </a:rPr>
              <a:t>Aktivně využívá online komunikační platformy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cs" sz="1800">
                <a:solidFill>
                  <a:schemeClr val="dk1"/>
                </a:solidFill>
              </a:rPr>
              <a:t>Otevřeně sdílí očekávání a umí dát konstruktivní zpětnou vazbu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cs" sz="1800">
                <a:solidFill>
                  <a:schemeClr val="dk1"/>
                </a:solidFill>
              </a:rPr>
              <a:t>Zkušenosti </a:t>
            </a:r>
            <a:r>
              <a:rPr lang="cs" sz="1800">
                <a:solidFill>
                  <a:schemeClr val="dk1"/>
                </a:solidFill>
              </a:rPr>
              <a:t>z minulých projektů a</a:t>
            </a:r>
            <a:r>
              <a:rPr lang="cs" sz="1800">
                <a:solidFill>
                  <a:schemeClr val="dk1"/>
                </a:solidFill>
              </a:rPr>
              <a:t> prezentace výsledků v různých jazycích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cs" sz="1800">
                <a:solidFill>
                  <a:schemeClr val="dk1"/>
                </a:solidFill>
              </a:rPr>
              <a:t>Společný menší pilotní projekt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60" name="Google Shape;260;p33" title="CB28 folk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588060" y="895925"/>
            <a:ext cx="1372876" cy="128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ctrTitle"/>
          </p:nvPr>
        </p:nvSpPr>
        <p:spPr>
          <a:xfrm>
            <a:off x="312033" y="796179"/>
            <a:ext cx="8529600" cy="2194800"/>
          </a:xfrm>
          <a:prstGeom prst="rect">
            <a:avLst/>
          </a:prstGeom>
        </p:spPr>
        <p:txBody>
          <a:bodyPr anchorCtr="0" anchor="b" bIns="91500" lIns="91500" spcFirstLastPara="1" rIns="91500" wrap="square" tIns="915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/>
          </a:p>
        </p:txBody>
      </p:sp>
      <p:sp>
        <p:nvSpPr>
          <p:cNvPr id="77" name="Google Shape;77;p16"/>
          <p:cNvSpPr txBox="1"/>
          <p:nvPr>
            <p:ph idx="1" type="subTitle"/>
          </p:nvPr>
        </p:nvSpPr>
        <p:spPr>
          <a:xfrm>
            <a:off x="312025" y="3030550"/>
            <a:ext cx="8529600" cy="847500"/>
          </a:xfrm>
          <a:prstGeom prst="rect">
            <a:avLst/>
          </a:prstGeom>
        </p:spPr>
        <p:txBody>
          <a:bodyPr anchorCtr="0" anchor="t" bIns="91500" lIns="91500" spcFirstLastPara="1" rIns="91500" wrap="square" tIns="915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3997" cy="5143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747986"/>
            <a:ext cx="9144003" cy="1647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500" lIns="91500" spcFirstLastPara="1" rIns="91500" wrap="square" tIns="91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cs" sz="2500"/>
              <a:t>Strategické sladění</a:t>
            </a:r>
            <a:endParaRPr b="1" sz="2600"/>
          </a:p>
        </p:txBody>
      </p:sp>
      <p:sp>
        <p:nvSpPr>
          <p:cNvPr id="266" name="Google Shape;266;p34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</p:spPr>
        <p:txBody>
          <a:bodyPr anchorCtr="0" anchor="b" bIns="91500" lIns="91500" spcFirstLastPara="1" rIns="91500" wrap="square" tIns="91500">
            <a:normAutofit fontScale="850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>
                <a:solidFill>
                  <a:srgbClr val="888888"/>
                </a:solidFill>
              </a:rPr>
              <a:t>Předpoklady</a:t>
            </a:r>
            <a:endParaRPr>
              <a:solidFill>
                <a:srgbClr val="888888"/>
              </a:solidFill>
            </a:endParaRPr>
          </a:p>
        </p:txBody>
      </p:sp>
      <p:sp>
        <p:nvSpPr>
          <p:cNvPr id="267" name="Google Shape;267;p34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★"/>
            </a:pPr>
            <a:r>
              <a:rPr lang="cs">
                <a:solidFill>
                  <a:schemeClr val="dk1"/>
                </a:solidFill>
              </a:rPr>
              <a:t>Sdílené cíle a hodnoty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cs">
                <a:solidFill>
                  <a:schemeClr val="dk1"/>
                </a:solidFill>
              </a:rPr>
              <a:t>Doplňující se silné stránky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cs">
                <a:solidFill>
                  <a:schemeClr val="dk1"/>
                </a:solidFill>
              </a:rPr>
              <a:t>Závazek a spolehlivost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8" name="Google Shape;268;p34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1200"/>
              </a:spcAft>
              <a:buNone/>
            </a:pPr>
            <a:r>
              <a:rPr lang="cs" sz="2000">
                <a:solidFill>
                  <a:srgbClr val="999999"/>
                </a:solidFill>
              </a:rPr>
              <a:t>Nástroje k ověření</a:t>
            </a:r>
            <a:endParaRPr sz="2000">
              <a:solidFill>
                <a:srgbClr val="999999"/>
              </a:solidFill>
            </a:endParaRPr>
          </a:p>
        </p:txBody>
      </p:sp>
      <p:sp>
        <p:nvSpPr>
          <p:cNvPr id="269" name="Google Shape;269;p34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rtl="0" algn="l">
              <a:spcBef>
                <a:spcPts val="400"/>
              </a:spcBef>
              <a:spcAft>
                <a:spcPts val="0"/>
              </a:spcAft>
              <a:buSzPts val="1800"/>
              <a:buChar char="➢"/>
            </a:pPr>
            <a:r>
              <a:rPr lang="cs" sz="1800">
                <a:solidFill>
                  <a:schemeClr val="dk1"/>
                </a:solidFill>
              </a:rPr>
              <a:t>Vize a mise organizace jsou veřejně dostupné</a:t>
            </a:r>
            <a:endParaRPr sz="1800">
              <a:solidFill>
                <a:schemeClr val="dk1"/>
              </a:solidFill>
            </a:endParaRPr>
          </a:p>
          <a:p>
            <a:pPr indent="-330200" lvl="0" marL="342900" rtl="0" algn="l">
              <a:spcBef>
                <a:spcPts val="1200"/>
              </a:spcBef>
              <a:spcAft>
                <a:spcPts val="0"/>
              </a:spcAft>
              <a:buSzPts val="1800"/>
              <a:buChar char="➢"/>
            </a:pPr>
            <a:r>
              <a:rPr lang="cs" sz="1800">
                <a:solidFill>
                  <a:schemeClr val="dk1"/>
                </a:solidFill>
              </a:rPr>
              <a:t>Společné definování kurátorské / programové vize</a:t>
            </a:r>
            <a:endParaRPr sz="1800">
              <a:solidFill>
                <a:schemeClr val="dk1"/>
              </a:solidFill>
            </a:endParaRPr>
          </a:p>
          <a:p>
            <a:pPr indent="-330200" lvl="0" marL="342900" rtl="0" algn="l">
              <a:spcBef>
                <a:spcPts val="1200"/>
              </a:spcBef>
              <a:spcAft>
                <a:spcPts val="0"/>
              </a:spcAft>
              <a:buSzPts val="1800"/>
              <a:buChar char="➢"/>
            </a:pPr>
            <a:r>
              <a:rPr lang="cs" sz="1800">
                <a:solidFill>
                  <a:schemeClr val="dk1"/>
                </a:solidFill>
              </a:rPr>
              <a:t>Mapování publika a zájmových skupin</a:t>
            </a:r>
            <a:endParaRPr sz="1800">
              <a:solidFill>
                <a:schemeClr val="dk1"/>
              </a:solidFill>
            </a:endParaRPr>
          </a:p>
          <a:p>
            <a:pPr indent="-330200" lvl="0" marL="342900" rtl="0" algn="l">
              <a:spcBef>
                <a:spcPts val="1200"/>
              </a:spcBef>
              <a:spcAft>
                <a:spcPts val="1200"/>
              </a:spcAft>
              <a:buSzPts val="1800"/>
              <a:buChar char="➢"/>
            </a:pPr>
            <a:r>
              <a:rPr lang="cs" sz="1800">
                <a:solidFill>
                  <a:schemeClr val="dk1"/>
                </a:solidFill>
              </a:rPr>
              <a:t>Partnerské dohody (MoU) jako rámec spolupráce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70" name="Google Shape;270;p34" title="CB28 folk1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7250" y="3532125"/>
            <a:ext cx="1719176" cy="15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500" lIns="91500" spcFirstLastPara="1" rIns="91500" wrap="square" tIns="91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cs" sz="2500"/>
              <a:t>Odbornost, stabilita a důvěra</a:t>
            </a:r>
            <a:endParaRPr b="1" sz="2600"/>
          </a:p>
        </p:txBody>
      </p:sp>
      <p:sp>
        <p:nvSpPr>
          <p:cNvPr id="276" name="Google Shape;276;p35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</p:spPr>
        <p:txBody>
          <a:bodyPr anchorCtr="0" anchor="b" bIns="91500" lIns="91500" spcFirstLastPara="1" rIns="91500" wrap="square" tIns="91500">
            <a:normAutofit fontScale="850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>
                <a:solidFill>
                  <a:srgbClr val="999999"/>
                </a:solidFill>
              </a:rPr>
              <a:t>Předpoklady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277" name="Google Shape;277;p35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★"/>
            </a:pPr>
            <a:r>
              <a:rPr lang="cs">
                <a:solidFill>
                  <a:schemeClr val="dk1"/>
                </a:solidFill>
              </a:rPr>
              <a:t>Lokální odbornost s globálním pohledem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cs">
                <a:solidFill>
                  <a:schemeClr val="dk1"/>
                </a:solidFill>
              </a:rPr>
              <a:t>Právní a finanční stabilita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cs">
                <a:solidFill>
                  <a:schemeClr val="dk1"/>
                </a:solidFill>
              </a:rPr>
              <a:t>Vzájemná důvěra a respekt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8" name="Google Shape;278;p35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1200"/>
              </a:spcAft>
              <a:buNone/>
            </a:pPr>
            <a:r>
              <a:rPr lang="cs" sz="2000">
                <a:solidFill>
                  <a:srgbClr val="888888"/>
                </a:solidFill>
              </a:rPr>
              <a:t>Nástroje k ověření</a:t>
            </a:r>
            <a:endParaRPr sz="2000">
              <a:solidFill>
                <a:srgbClr val="888888"/>
              </a:solidFill>
            </a:endParaRPr>
          </a:p>
        </p:txBody>
      </p:sp>
      <p:sp>
        <p:nvSpPr>
          <p:cNvPr id="279" name="Google Shape;279;p35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➢"/>
            </a:pPr>
            <a:r>
              <a:rPr lang="cs" sz="1800">
                <a:solidFill>
                  <a:schemeClr val="dk1"/>
                </a:solidFill>
              </a:rPr>
              <a:t>Portfolia, umělecké projekty, ocenění, členství v sítích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cs" sz="1800">
                <a:solidFill>
                  <a:schemeClr val="dk1"/>
                </a:solidFill>
              </a:rPr>
              <a:t>Grantová historie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cs" sz="1800">
                <a:solidFill>
                  <a:schemeClr val="dk1"/>
                </a:solidFill>
              </a:rPr>
              <a:t>Peer review – doporučení od jiných organizací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cs" sz="1800">
                <a:solidFill>
                  <a:schemeClr val="dk1"/>
                </a:solidFill>
              </a:rPr>
              <a:t>Transparentně zveřejněné výroční zprávy, rozpočty nebo výsledky projektů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0" name="Google Shape;280;p35" title="CB28 folk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6075" y="3545025"/>
            <a:ext cx="1653525" cy="163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500" lIns="91500" spcFirstLastPara="1" rIns="91500" wrap="square" tIns="91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cs" sz="2500"/>
              <a:t>Pr</a:t>
            </a:r>
            <a:r>
              <a:rPr b="1" lang="cs" sz="2500"/>
              <a:t>ovoz a kapacity</a:t>
            </a:r>
            <a:endParaRPr b="1" sz="2500"/>
          </a:p>
        </p:txBody>
      </p:sp>
      <p:sp>
        <p:nvSpPr>
          <p:cNvPr id="286" name="Google Shape;286;p36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</p:spPr>
        <p:txBody>
          <a:bodyPr anchorCtr="0" anchor="b" bIns="91500" lIns="91500" spcFirstLastPara="1" rIns="91500" wrap="square" tIns="91500">
            <a:normAutofit fontScale="850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>
                <a:solidFill>
                  <a:srgbClr val="888888"/>
                </a:solidFill>
              </a:rPr>
              <a:t>Předpoklady</a:t>
            </a:r>
            <a:endParaRPr>
              <a:solidFill>
                <a:srgbClr val="888888"/>
              </a:solidFill>
            </a:endParaRPr>
          </a:p>
        </p:txBody>
      </p:sp>
      <p:sp>
        <p:nvSpPr>
          <p:cNvPr id="287" name="Google Shape;287;p36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SzPts val="1800"/>
              <a:buChar char="★"/>
            </a:pPr>
            <a:r>
              <a:rPr lang="cs" sz="1800">
                <a:solidFill>
                  <a:schemeClr val="dk1"/>
                </a:solidFill>
              </a:rPr>
              <a:t>Kompatibilita technologií a infrastruktury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cs" sz="1800">
                <a:solidFill>
                  <a:schemeClr val="dk1"/>
                </a:solidFill>
              </a:rPr>
              <a:t>Personální kapacity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★"/>
            </a:pPr>
            <a:r>
              <a:rPr lang="cs" sz="1800">
                <a:solidFill>
                  <a:schemeClr val="dk1"/>
                </a:solidFill>
              </a:rPr>
              <a:t>Podpora napříč organizací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cs" sz="1800">
                <a:solidFill>
                  <a:schemeClr val="dk1"/>
                </a:solidFill>
              </a:rPr>
              <a:t>Jazyková vybavenost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cs" sz="1800">
                <a:solidFill>
                  <a:schemeClr val="dk1"/>
                </a:solidFill>
              </a:rPr>
              <a:t>Učící se organizace </a:t>
            </a:r>
            <a:r>
              <a:rPr i="1" lang="cs" sz="1800">
                <a:solidFill>
                  <a:schemeClr val="dk1"/>
                </a:solidFill>
              </a:rPr>
              <a:t>(learning organization)</a:t>
            </a:r>
            <a:endParaRPr i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cs" sz="1800">
                <a:solidFill>
                  <a:schemeClr val="dk1"/>
                </a:solidFill>
              </a:rPr>
              <a:t>Proaktivní mechanismy řešení konfliktů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88" name="Google Shape;288;p36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2000">
                <a:solidFill>
                  <a:srgbClr val="888888"/>
                </a:solidFill>
              </a:rPr>
              <a:t>Nástroje ověření</a:t>
            </a:r>
            <a:endParaRPr sz="2000">
              <a:solidFill>
                <a:srgbClr val="888888"/>
              </a:solidFill>
            </a:endParaRPr>
          </a:p>
        </p:txBody>
      </p:sp>
      <p:sp>
        <p:nvSpPr>
          <p:cNvPr id="289" name="Google Shape;289;p36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342900" rtl="0" algn="l">
              <a:spcBef>
                <a:spcPts val="400"/>
              </a:spcBef>
              <a:spcAft>
                <a:spcPts val="0"/>
              </a:spcAft>
              <a:buSzPts val="1700"/>
              <a:buChar char="➢"/>
            </a:pPr>
            <a:r>
              <a:rPr lang="cs" sz="1700">
                <a:solidFill>
                  <a:schemeClr val="dk1"/>
                </a:solidFill>
              </a:rPr>
              <a:t>Technologická kompatibilita (sdílení obsahu, komunikační platformy)</a:t>
            </a:r>
            <a:endParaRPr sz="1700">
              <a:solidFill>
                <a:schemeClr val="dk1"/>
              </a:solidFill>
            </a:endParaRPr>
          </a:p>
          <a:p>
            <a:pPr indent="-323850" lvl="0" marL="3429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➢"/>
            </a:pPr>
            <a:r>
              <a:rPr lang="cs" sz="1700">
                <a:solidFill>
                  <a:schemeClr val="dk1"/>
                </a:solidFill>
              </a:rPr>
              <a:t>Důraz na vzdělávání a osobní rozvoj zaměstnanců</a:t>
            </a:r>
            <a:endParaRPr sz="1700">
              <a:solidFill>
                <a:schemeClr val="dk1"/>
              </a:solidFill>
            </a:endParaRPr>
          </a:p>
          <a:p>
            <a:pPr indent="-323850" lvl="0" marL="342900" rtl="0" algn="l">
              <a:spcBef>
                <a:spcPts val="1200"/>
              </a:spcBef>
              <a:spcAft>
                <a:spcPts val="0"/>
              </a:spcAft>
              <a:buSzPts val="1700"/>
              <a:buChar char="➢"/>
            </a:pPr>
            <a:r>
              <a:rPr lang="cs" sz="1700">
                <a:solidFill>
                  <a:schemeClr val="dk1"/>
                </a:solidFill>
              </a:rPr>
              <a:t>Pilotní rezidenční pobyty/ přípravné návštěvy/ job shadowing</a:t>
            </a:r>
            <a:endParaRPr sz="1700">
              <a:solidFill>
                <a:schemeClr val="dk1"/>
              </a:solidFill>
            </a:endParaRPr>
          </a:p>
          <a:p>
            <a:pPr indent="-323850" lvl="0" marL="342900" rtl="0" algn="l">
              <a:spcBef>
                <a:spcPts val="1200"/>
              </a:spcBef>
              <a:spcAft>
                <a:spcPts val="1200"/>
              </a:spcAft>
              <a:buSzPts val="1700"/>
              <a:buChar char="➢"/>
            </a:pPr>
            <a:r>
              <a:rPr lang="cs" sz="1700">
                <a:solidFill>
                  <a:schemeClr val="dk1"/>
                </a:solidFill>
              </a:rPr>
              <a:t>Mediace s facilitátorem při sporech</a:t>
            </a:r>
            <a:endParaRPr sz="2040">
              <a:solidFill>
                <a:schemeClr val="dk1"/>
              </a:solidFill>
            </a:endParaRPr>
          </a:p>
        </p:txBody>
      </p:sp>
      <p:pic>
        <p:nvPicPr>
          <p:cNvPr id="290" name="Google Shape;290;p36" title="CB28 folk1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5900" y="2043225"/>
            <a:ext cx="1020000" cy="31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7"/>
          <p:cNvSpPr txBox="1"/>
          <p:nvPr>
            <p:ph type="title"/>
          </p:nvPr>
        </p:nvSpPr>
        <p:spPr>
          <a:xfrm>
            <a:off x="372725" y="412425"/>
            <a:ext cx="3633600" cy="902100"/>
          </a:xfrm>
          <a:prstGeom prst="rect">
            <a:avLst/>
          </a:prstGeom>
        </p:spPr>
        <p:txBody>
          <a:bodyPr anchorCtr="0" anchor="t" bIns="91500" lIns="91500" spcFirstLastPara="1" rIns="91500" wrap="square" tIns="91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cs" sz="2600"/>
              <a:t>diskuze a dotazy</a:t>
            </a:r>
            <a:br>
              <a:rPr b="1" lang="cs" sz="2600"/>
            </a:br>
            <a:r>
              <a:rPr b="1" lang="cs" sz="1500"/>
              <a:t>(PERMA)KULTURNÍ OPENCALL 2025</a:t>
            </a:r>
            <a:endParaRPr b="1" sz="2600"/>
          </a:p>
        </p:txBody>
      </p:sp>
      <p:pic>
        <p:nvPicPr>
          <p:cNvPr id="296" name="Google Shape;29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0888" y="326807"/>
            <a:ext cx="3971287" cy="3971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30951" cy="481514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8"/>
          <p:cNvSpPr txBox="1"/>
          <p:nvPr>
            <p:ph type="title"/>
          </p:nvPr>
        </p:nvSpPr>
        <p:spPr>
          <a:xfrm>
            <a:off x="362525" y="384149"/>
            <a:ext cx="47928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7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600"/>
              <a:t>následující setkání a podpora</a:t>
            </a:r>
            <a:br>
              <a:rPr lang="cs" sz="2600"/>
            </a:br>
            <a:r>
              <a:rPr lang="cs" sz="1500">
                <a:solidFill>
                  <a:schemeClr val="dk1"/>
                </a:solidFill>
              </a:rPr>
              <a:t>(PERMA)KULTURNÍ OPENCALL 2025</a:t>
            </a:r>
            <a:endParaRPr sz="2600"/>
          </a:p>
        </p:txBody>
      </p:sp>
      <p:sp>
        <p:nvSpPr>
          <p:cNvPr id="303" name="Google Shape;303;p38"/>
          <p:cNvSpPr txBox="1"/>
          <p:nvPr>
            <p:ph idx="1" type="body"/>
          </p:nvPr>
        </p:nvSpPr>
        <p:spPr>
          <a:xfrm>
            <a:off x="189275" y="1319450"/>
            <a:ext cx="8105700" cy="28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750">
            <a:normAutofit/>
          </a:bodyPr>
          <a:lstStyle/>
          <a:p>
            <a:pPr indent="0" lvl="0" marL="12700" marR="25400" rtl="0" algn="r">
              <a:lnSpc>
                <a:spcPct val="4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/>
              <a:t>11.9. od 10:00-12:00 h Online seminář: Jak vyplnit přihlášku a rozpočet</a:t>
            </a:r>
            <a:endParaRPr sz="1500"/>
          </a:p>
          <a:p>
            <a:pPr indent="0" lvl="0" marL="12700" rtl="0" algn="l">
              <a:lnSpc>
                <a:spcPct val="6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/>
              <a:t>od 22.9. do 10.10. Možnost individuální konzultace </a:t>
            </a:r>
            <a:r>
              <a:rPr lang="cs"/>
              <a:t>(matej.vlasanek@budejovice2028.cz)</a:t>
            </a:r>
            <a:endParaRPr baseline="30000" sz="2300"/>
          </a:p>
        </p:txBody>
      </p:sp>
      <p:cxnSp>
        <p:nvCxnSpPr>
          <p:cNvPr id="304" name="Google Shape;304;p38"/>
          <p:cNvCxnSpPr/>
          <p:nvPr/>
        </p:nvCxnSpPr>
        <p:spPr>
          <a:xfrm flipH="1">
            <a:off x="426643" y="3660982"/>
            <a:ext cx="8263500" cy="3900"/>
          </a:xfrm>
          <a:prstGeom prst="straightConnector1">
            <a:avLst/>
          </a:prstGeom>
          <a:noFill/>
          <a:ln cap="flat" cmpd="sng" w="95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5" name="Google Shape;305;p38"/>
          <p:cNvCxnSpPr/>
          <p:nvPr/>
        </p:nvCxnSpPr>
        <p:spPr>
          <a:xfrm>
            <a:off x="426585" y="2735741"/>
            <a:ext cx="8263800" cy="3900"/>
          </a:xfrm>
          <a:prstGeom prst="straightConnector1">
            <a:avLst/>
          </a:prstGeom>
          <a:noFill/>
          <a:ln cap="flat" cmpd="sng" w="95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/>
          <p:nvPr>
            <p:ph type="title"/>
          </p:nvPr>
        </p:nvSpPr>
        <p:spPr>
          <a:xfrm>
            <a:off x="354544" y="499741"/>
            <a:ext cx="4881300" cy="831300"/>
          </a:xfrm>
          <a:prstGeom prst="rect">
            <a:avLst/>
          </a:prstGeom>
        </p:spPr>
        <p:txBody>
          <a:bodyPr anchorCtr="0" anchor="t" bIns="91500" lIns="91500" spcFirstLastPara="1" rIns="91500" wrap="square" tIns="91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cs" sz="2600"/>
              <a:t>proces výběru projektů</a:t>
            </a:r>
            <a:br>
              <a:rPr b="1" lang="cs" sz="2000"/>
            </a:br>
            <a:r>
              <a:rPr b="1" lang="cs" sz="1500"/>
              <a:t>(PERMA)KULTURNÍ OPENCALL 2025</a:t>
            </a:r>
            <a:endParaRPr b="1" sz="1500"/>
          </a:p>
        </p:txBody>
      </p:sp>
      <p:sp>
        <p:nvSpPr>
          <p:cNvPr id="311" name="Google Shape;311;p39"/>
          <p:cNvSpPr txBox="1"/>
          <p:nvPr>
            <p:ph idx="1" type="body"/>
          </p:nvPr>
        </p:nvSpPr>
        <p:spPr>
          <a:xfrm>
            <a:off x="5498578" y="374204"/>
            <a:ext cx="3333600" cy="4435500"/>
          </a:xfrm>
          <a:prstGeom prst="rect">
            <a:avLst/>
          </a:prstGeom>
          <a:solidFill>
            <a:schemeClr val="lt1"/>
          </a:solidFill>
          <a:ln cap="flat" cmpd="sng" w="195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500" lIns="91500" spcFirstLastPara="1" rIns="91500" wrap="square" tIns="915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HODNOTÍCÍ KRITÉRIA: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200">
                <a:solidFill>
                  <a:schemeClr val="dk1"/>
                </a:solidFill>
              </a:rPr>
              <a:t>Body a </a:t>
            </a:r>
            <a:r>
              <a:rPr b="1" lang="cs" sz="1200">
                <a:solidFill>
                  <a:srgbClr val="000000"/>
                </a:solidFill>
              </a:rPr>
              <a:t>Kritérium</a:t>
            </a:r>
            <a:endParaRPr b="1"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</a:rPr>
              <a:t>0 – 25 </a:t>
            </a:r>
            <a:r>
              <a:rPr lang="cs" sz="1200">
                <a:solidFill>
                  <a:srgbClr val="000000"/>
                </a:solidFill>
              </a:rPr>
              <a:t>umělecká kvalita a inovace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</a:rPr>
              <a:t>0 – 30 </a:t>
            </a:r>
            <a:r>
              <a:rPr lang="cs" sz="1200">
                <a:solidFill>
                  <a:srgbClr val="000000"/>
                </a:solidFill>
              </a:rPr>
              <a:t>soulad s cíli ČB28 &amp; průřezová témata</a:t>
            </a:r>
            <a:endParaRPr sz="1200">
              <a:solidFill>
                <a:srgbClr val="000000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Char char="-"/>
            </a:pPr>
            <a:r>
              <a:rPr lang="cs" sz="800">
                <a:solidFill>
                  <a:schemeClr val="dk1"/>
                </a:solidFill>
              </a:rPr>
              <a:t>0 - 10 </a:t>
            </a:r>
            <a:r>
              <a:rPr lang="cs" sz="800">
                <a:solidFill>
                  <a:srgbClr val="000000"/>
                </a:solidFill>
              </a:rPr>
              <a:t>přístupnost a rozmanitost</a:t>
            </a:r>
            <a:endParaRPr sz="800">
              <a:solidFill>
                <a:srgbClr val="000000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Char char="-"/>
            </a:pPr>
            <a:r>
              <a:rPr lang="cs" sz="800">
                <a:solidFill>
                  <a:schemeClr val="dk1"/>
                </a:solidFill>
              </a:rPr>
              <a:t>0 - 10 </a:t>
            </a:r>
            <a:r>
              <a:rPr lang="cs" sz="800">
                <a:solidFill>
                  <a:srgbClr val="000000"/>
                </a:solidFill>
              </a:rPr>
              <a:t>udržitelnost</a:t>
            </a:r>
            <a:endParaRPr sz="800">
              <a:solidFill>
                <a:srgbClr val="000000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Char char="-"/>
            </a:pPr>
            <a:r>
              <a:rPr lang="cs" sz="800">
                <a:solidFill>
                  <a:schemeClr val="dk1"/>
                </a:solidFill>
              </a:rPr>
              <a:t>0 - 10 </a:t>
            </a:r>
            <a:r>
              <a:rPr lang="cs" sz="800">
                <a:solidFill>
                  <a:srgbClr val="000000"/>
                </a:solidFill>
              </a:rPr>
              <a:t>atraktivita</a:t>
            </a:r>
            <a:endParaRPr sz="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</a:rPr>
              <a:t>0 – 20 </a:t>
            </a:r>
            <a:r>
              <a:rPr lang="cs" sz="1200">
                <a:solidFill>
                  <a:srgbClr val="000000"/>
                </a:solidFill>
              </a:rPr>
              <a:t>mezinárodní spolupráce</a:t>
            </a:r>
            <a:endParaRPr sz="1200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</a:rPr>
              <a:t>0 – 15 </a:t>
            </a:r>
            <a:r>
              <a:rPr lang="cs" sz="1200">
                <a:solidFill>
                  <a:srgbClr val="000000"/>
                </a:solidFill>
              </a:rPr>
              <a:t>přiměřenost rozpočtu a realističnost</a:t>
            </a:r>
            <a:br>
              <a:rPr lang="cs" sz="1200">
                <a:solidFill>
                  <a:srgbClr val="000000"/>
                </a:solidFill>
              </a:rPr>
            </a:br>
            <a:r>
              <a:rPr lang="cs" sz="1200">
                <a:solidFill>
                  <a:srgbClr val="000000"/>
                </a:solidFill>
              </a:rPr>
              <a:t>	financování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</a:rPr>
              <a:t>0 – 10 </a:t>
            </a:r>
            <a:r>
              <a:rPr lang="cs" sz="1200">
                <a:solidFill>
                  <a:srgbClr val="000000"/>
                </a:solidFill>
              </a:rPr>
              <a:t>kompetence žadatele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200">
                <a:solidFill>
                  <a:srgbClr val="000000"/>
                </a:solidFill>
              </a:rPr>
              <a:t>Maximum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200">
                <a:solidFill>
                  <a:srgbClr val="000000"/>
                </a:solidFill>
              </a:rPr>
              <a:t>100</a:t>
            </a:r>
            <a:endParaRPr sz="1900"/>
          </a:p>
        </p:txBody>
      </p:sp>
      <p:sp>
        <p:nvSpPr>
          <p:cNvPr id="312" name="Google Shape;312;p39"/>
          <p:cNvSpPr/>
          <p:nvPr/>
        </p:nvSpPr>
        <p:spPr>
          <a:xfrm>
            <a:off x="354544" y="3115581"/>
            <a:ext cx="5058600" cy="152400"/>
          </a:xfrm>
          <a:prstGeom prst="rightArrow">
            <a:avLst>
              <a:gd fmla="val 50000" name="adj1"/>
              <a:gd fmla="val 200285" name="adj2"/>
            </a:avLst>
          </a:prstGeom>
          <a:solidFill>
            <a:schemeClr val="dk1"/>
          </a:solidFill>
          <a:ln cap="flat" cmpd="sng" w="97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3600" lIns="93600" spcFirstLastPara="1" rIns="93600" wrap="square" tIns="93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13" name="Google Shape;313;p39"/>
          <p:cNvSpPr txBox="1"/>
          <p:nvPr/>
        </p:nvSpPr>
        <p:spPr>
          <a:xfrm>
            <a:off x="354550" y="3207300"/>
            <a:ext cx="33765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3600" lIns="93600" spcFirstLastPara="1" rIns="93600" wrap="square" tIns="93600">
            <a:noAutofit/>
          </a:bodyPr>
          <a:lstStyle/>
          <a:p>
            <a:pPr indent="0" lvl="0" marL="0" marR="38100" rtl="0" algn="l">
              <a:lnSpc>
                <a:spcPct val="4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500">
                <a:solidFill>
                  <a:srgbClr val="070504"/>
                </a:solidFill>
              </a:rPr>
              <a:t>3. seminář - 11.9. od 10:00-12:00 h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14" name="Google Shape;314;p39"/>
          <p:cNvSpPr/>
          <p:nvPr/>
        </p:nvSpPr>
        <p:spPr>
          <a:xfrm>
            <a:off x="354544" y="3617981"/>
            <a:ext cx="5058600" cy="152400"/>
          </a:xfrm>
          <a:prstGeom prst="rightArrow">
            <a:avLst>
              <a:gd fmla="val 50000" name="adj1"/>
              <a:gd fmla="val 200285" name="adj2"/>
            </a:avLst>
          </a:prstGeom>
          <a:solidFill>
            <a:schemeClr val="dk1"/>
          </a:solidFill>
          <a:ln cap="flat" cmpd="sng" w="97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3600" lIns="93600" spcFirstLastPara="1" rIns="93600" wrap="square" tIns="93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0"/>
          <p:cNvSpPr txBox="1"/>
          <p:nvPr>
            <p:ph type="ctrTitle"/>
          </p:nvPr>
        </p:nvSpPr>
        <p:spPr>
          <a:xfrm>
            <a:off x="312033" y="796179"/>
            <a:ext cx="8529600" cy="2194800"/>
          </a:xfrm>
          <a:prstGeom prst="rect">
            <a:avLst/>
          </a:prstGeom>
        </p:spPr>
        <p:txBody>
          <a:bodyPr anchorCtr="0" anchor="b" bIns="91500" lIns="91500" spcFirstLastPara="1" rIns="91500" wrap="square" tIns="915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/>
          </a:p>
        </p:txBody>
      </p:sp>
      <p:sp>
        <p:nvSpPr>
          <p:cNvPr id="320" name="Google Shape;320;p40"/>
          <p:cNvSpPr txBox="1"/>
          <p:nvPr>
            <p:ph idx="1" type="subTitle"/>
          </p:nvPr>
        </p:nvSpPr>
        <p:spPr>
          <a:xfrm>
            <a:off x="312025" y="3030550"/>
            <a:ext cx="8529600" cy="847500"/>
          </a:xfrm>
          <a:prstGeom prst="rect">
            <a:avLst/>
          </a:prstGeom>
        </p:spPr>
        <p:txBody>
          <a:bodyPr anchorCtr="0" anchor="t" bIns="91500" lIns="91500" spcFirstLastPara="1" rIns="91500" wrap="square" tIns="915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pic>
        <p:nvPicPr>
          <p:cNvPr id="321" name="Google Shape;32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3997" cy="5143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 txBox="1"/>
          <p:nvPr>
            <p:ph idx="1" type="subTitle"/>
          </p:nvPr>
        </p:nvSpPr>
        <p:spPr>
          <a:xfrm>
            <a:off x="312025" y="1138325"/>
            <a:ext cx="8529600" cy="3753600"/>
          </a:xfrm>
          <a:prstGeom prst="rect">
            <a:avLst/>
          </a:prstGeom>
        </p:spPr>
        <p:txBody>
          <a:bodyPr anchorCtr="0" anchor="t" bIns="91500" lIns="91500" spcFirstLastPara="1" rIns="91500" wrap="square" tIns="91500">
            <a:norm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cs" sz="1200" u="sng">
                <a:solidFill>
                  <a:schemeClr val="hlink"/>
                </a:solidFill>
                <a:hlinkClick r:id="rId4"/>
              </a:rPr>
              <a:t>https://www.kreativnievropa.cz/aktualne/nabidky-spoluprace-kultura</a:t>
            </a:r>
            <a:r>
              <a:rPr lang="c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cs" sz="1200" u="sng">
                <a:solidFill>
                  <a:schemeClr val="hlink"/>
                </a:solidFill>
                <a:hlinkClick r:id="rId5"/>
              </a:rPr>
              <a:t>https://www.kreativnievropa.cz/podporene-projekty/podporene-projektyv-ceske-republice</a:t>
            </a:r>
            <a:r>
              <a:rPr lang="c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cs" sz="1200" u="sng">
                <a:solidFill>
                  <a:schemeClr val="hlink"/>
                </a:solidFill>
                <a:hlinkClick r:id="rId6"/>
              </a:rPr>
              <a:t>https://culture.ec.europa.eu/creative-europe/creative-europe-culture-strand/european-networks</a:t>
            </a:r>
            <a:r>
              <a:rPr lang="c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cs" sz="1200">
                <a:solidFill>
                  <a:schemeClr val="dk1"/>
                </a:solidFill>
              </a:rPr>
              <a:t>Přehled měst, která získala titul EHMK v jednotlivých letech: </a:t>
            </a:r>
            <a:r>
              <a:rPr lang="cs" sz="1200" u="sng">
                <a:solidFill>
                  <a:schemeClr val="hlink"/>
                </a:solidFill>
                <a:hlinkClick r:id="rId7"/>
              </a:rPr>
              <a:t>https://culture.ec.europa.eu/policies/culture-in-cities-and-regions/designated-capitals-of-culture</a:t>
            </a:r>
            <a:r>
              <a:rPr lang="c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cs" sz="1200">
                <a:solidFill>
                  <a:schemeClr val="dk1"/>
                </a:solidFill>
              </a:rPr>
              <a:t>Culture next – síť měst, které soutěžily o titul EHMK: </a:t>
            </a:r>
            <a:r>
              <a:rPr lang="cs" sz="1200" u="sng">
                <a:solidFill>
                  <a:schemeClr val="hlink"/>
                </a:solidFill>
                <a:hlinkClick r:id="rId8"/>
              </a:rPr>
              <a:t>https://culturenext.eu/cities/</a:t>
            </a:r>
            <a:r>
              <a:rPr lang="c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cs" sz="1200" u="sng">
                <a:solidFill>
                  <a:schemeClr val="hlink"/>
                </a:solidFill>
                <a:hlinkClick r:id="rId9"/>
              </a:rPr>
              <a:t>https://docs.google.com/spreadsheets/d/11bj87OayY9gyIEhEsLIDTvWt1OYFoiGPviMrDAFM7iM/edit?gid=0#gid=0</a:t>
            </a:r>
            <a:endParaRPr sz="1200" u="sng">
              <a:solidFill>
                <a:schemeClr val="hlink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cs" sz="1200">
                <a:solidFill>
                  <a:schemeClr val="dk1"/>
                </a:solidFill>
              </a:rPr>
              <a:t>Odkaz na odběr newsletterů Kreativní Evropy:</a:t>
            </a:r>
            <a:r>
              <a:rPr lang="cs" sz="1200" u="sng">
                <a:solidFill>
                  <a:schemeClr val="hlink"/>
                </a:solidFill>
                <a:hlinkClick r:id="rId10"/>
              </a:rPr>
              <a:t>https://www.kreativnievropa.cz/?show-newsletter=1</a:t>
            </a:r>
            <a:r>
              <a:rPr lang="c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cs" sz="1200">
                <a:solidFill>
                  <a:schemeClr val="dk1"/>
                </a:solidFill>
              </a:rPr>
              <a:t>Odkaz na odběr Culturenetu: </a:t>
            </a:r>
            <a:r>
              <a:rPr lang="cs" sz="1200" u="sng">
                <a:solidFill>
                  <a:schemeClr val="hlink"/>
                </a:solidFill>
                <a:hlinkClick r:id="rId11"/>
              </a:rPr>
              <a:t>https://www.culturenet.cz/#newsletter</a:t>
            </a:r>
            <a:r>
              <a:rPr lang="c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cs" sz="1200" u="sng">
                <a:solidFill>
                  <a:schemeClr val="hlink"/>
                </a:solidFill>
                <a:hlinkClick r:id="rId12"/>
              </a:rPr>
              <a:t>https://liepaja2027.lv/en/news/liepaja-2027-announces-an-international-competition-for-co-financing-cultural-events/</a:t>
            </a:r>
            <a:endParaRPr sz="1200" u="sng">
              <a:solidFill>
                <a:schemeClr val="hlink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cs" sz="1200" u="sng">
                <a:solidFill>
                  <a:schemeClr val="hlink"/>
                </a:solidFill>
                <a:hlinkClick r:id="rId13"/>
              </a:rPr>
              <a:t>https://bourges2028.org/cri/?lang=en</a:t>
            </a:r>
            <a:endParaRPr sz="1200"/>
          </a:p>
        </p:txBody>
      </p:sp>
      <p:sp>
        <p:nvSpPr>
          <p:cNvPr id="327" name="Google Shape;327;p41"/>
          <p:cNvSpPr txBox="1"/>
          <p:nvPr>
            <p:ph idx="4294967295" type="title"/>
          </p:nvPr>
        </p:nvSpPr>
        <p:spPr>
          <a:xfrm>
            <a:off x="630650" y="370050"/>
            <a:ext cx="81381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7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/>
              <a:t>EXPOST: odkazy přidávané v průběhu semináře do chatu</a:t>
            </a:r>
            <a:br>
              <a:rPr lang="cs" sz="2600"/>
            </a:br>
            <a:r>
              <a:rPr lang="cs" sz="1500">
                <a:solidFill>
                  <a:schemeClr val="dk1"/>
                </a:solidFill>
              </a:rPr>
              <a:t>(PERMA)KULTURNÍ OPENCALL 2025</a:t>
            </a:r>
            <a:endParaRPr sz="2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311425"/>
            <a:ext cx="8520600" cy="572700"/>
          </a:xfrm>
          <a:prstGeom prst="rect">
            <a:avLst/>
          </a:prstGeom>
        </p:spPr>
        <p:txBody>
          <a:bodyPr anchorCtr="0" anchor="t" bIns="91500" lIns="91500" spcFirstLastPara="1" rIns="91500" wrap="square" tIns="91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cs" sz="2600"/>
              <a:t>Program</a:t>
            </a:r>
            <a:endParaRPr b="1" sz="2600"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884125"/>
            <a:ext cx="8673300" cy="4159200"/>
          </a:xfrm>
          <a:prstGeom prst="rect">
            <a:avLst/>
          </a:prstGeom>
        </p:spPr>
        <p:txBody>
          <a:bodyPr anchorCtr="0" anchor="t" bIns="91500" lIns="91500" spcFirstLastPara="1" rIns="91500" wrap="square" tIns="91500">
            <a:normAutofit lnSpcReduction="10000"/>
          </a:bodyPr>
          <a:lstStyle/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100"/>
              <a:buChar char="-"/>
            </a:pPr>
            <a:r>
              <a:rPr lang="cs">
                <a:solidFill>
                  <a:schemeClr val="dk1"/>
                </a:solidFill>
              </a:rPr>
              <a:t>Proč je důležité mít zahraničního partnera (Petr Peřinka)</a:t>
            </a:r>
            <a:endParaRPr sz="18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-"/>
            </a:pPr>
            <a:r>
              <a:rPr lang="cs">
                <a:solidFill>
                  <a:schemeClr val="dk1"/>
                </a:solidFill>
              </a:rPr>
              <a:t>kontext</a:t>
            </a:r>
            <a:r>
              <a:rPr lang="cs" sz="1400">
                <a:solidFill>
                  <a:schemeClr val="dk1"/>
                </a:solidFill>
              </a:rPr>
              <a:t> EHMK</a:t>
            </a:r>
            <a:endParaRPr sz="14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-"/>
            </a:pPr>
            <a:r>
              <a:rPr lang="cs">
                <a:solidFill>
                  <a:schemeClr val="dk1"/>
                </a:solidFill>
              </a:rPr>
              <a:t>evropská témata</a:t>
            </a:r>
            <a:endParaRPr sz="14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-"/>
            </a:pPr>
            <a:r>
              <a:rPr lang="cs">
                <a:solidFill>
                  <a:schemeClr val="dk1"/>
                </a:solidFill>
              </a:rPr>
              <a:t>typy partnerství pro Open Call</a:t>
            </a:r>
            <a:endParaRPr sz="14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-"/>
            </a:pPr>
            <a:r>
              <a:rPr lang="cs">
                <a:solidFill>
                  <a:schemeClr val="dk1"/>
                </a:solidFill>
              </a:rPr>
              <a:t>Jak sehnat partnera do projektu (Viktor Debnár a Magdalena Müllerová) </a:t>
            </a:r>
            <a:endParaRPr sz="18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cs">
                <a:solidFill>
                  <a:schemeClr val="dk1"/>
                </a:solidFill>
              </a:rPr>
              <a:t>zkušenosti s hledáním zahraničních partnerů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cs">
                <a:solidFill>
                  <a:schemeClr val="dk1"/>
                </a:solidFill>
              </a:rPr>
              <a:t>existující platformy a programy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možnosti financování - Kreativní Evropa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-"/>
            </a:pPr>
            <a:r>
              <a:rPr lang="cs">
                <a:solidFill>
                  <a:schemeClr val="dk1"/>
                </a:solidFill>
              </a:rPr>
              <a:t>EHMK příležitosti (Kateřina Kubešová)</a:t>
            </a:r>
            <a:endParaRPr sz="18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síť EHMK měst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další mezinárodní sítě, jejichž jsme součástí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sdílení příležitostí - open cally (ostatních EHMK)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příležitosti a úskalí partnerství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checklist partnerské komunikace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Jak vyplnit Letter of Intent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-"/>
            </a:pPr>
            <a:r>
              <a:rPr lang="cs" sz="1800">
                <a:solidFill>
                  <a:schemeClr val="dk1"/>
                </a:solidFill>
              </a:rPr>
              <a:t>Q&amp;A - Na konci bude čas věnovaný Vašim dotazům. 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7279"/>
            <a:ext cx="9144003" cy="438894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/>
          <p:nvPr/>
        </p:nvSpPr>
        <p:spPr>
          <a:xfrm rot="-823686">
            <a:off x="2188513" y="4528365"/>
            <a:ext cx="1406994" cy="40084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/>
          <p:nvPr/>
        </p:nvSpPr>
        <p:spPr>
          <a:xfrm rot="9239864">
            <a:off x="6788542" y="2018195"/>
            <a:ext cx="1406912" cy="40090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Google Shape;99;p19"/>
          <p:cNvCxnSpPr/>
          <p:nvPr/>
        </p:nvCxnSpPr>
        <p:spPr>
          <a:xfrm rot="10800000">
            <a:off x="6161073" y="1809742"/>
            <a:ext cx="8100" cy="2436300"/>
          </a:xfrm>
          <a:prstGeom prst="straightConnector1">
            <a:avLst/>
          </a:prstGeom>
          <a:noFill/>
          <a:ln cap="flat" cmpd="sng" w="19075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00" name="Google Shape;100;p19"/>
          <p:cNvCxnSpPr/>
          <p:nvPr/>
        </p:nvCxnSpPr>
        <p:spPr>
          <a:xfrm rot="10800000">
            <a:off x="4785923" y="2028692"/>
            <a:ext cx="3900" cy="2175600"/>
          </a:xfrm>
          <a:prstGeom prst="straightConnector1">
            <a:avLst/>
          </a:prstGeom>
          <a:noFill/>
          <a:ln cap="flat" cmpd="sng" w="19075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01" name="Google Shape;101;p19"/>
          <p:cNvCxnSpPr>
            <a:endCxn id="102" idx="1"/>
          </p:cNvCxnSpPr>
          <p:nvPr/>
        </p:nvCxnSpPr>
        <p:spPr>
          <a:xfrm flipH="1" rot="10800000">
            <a:off x="4637423" y="2948642"/>
            <a:ext cx="17700" cy="1255800"/>
          </a:xfrm>
          <a:prstGeom prst="straightConnector1">
            <a:avLst/>
          </a:prstGeom>
          <a:noFill/>
          <a:ln cap="flat" cmpd="sng" w="19075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03" name="Google Shape;103;p19"/>
          <p:cNvSpPr txBox="1"/>
          <p:nvPr/>
        </p:nvSpPr>
        <p:spPr>
          <a:xfrm>
            <a:off x="128428" y="185205"/>
            <a:ext cx="83238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500" lIns="91500" spcFirstLastPara="1" rIns="91500" wrap="square" tIns="91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cs" sz="2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Kde jsme</a:t>
            </a:r>
            <a:endParaRPr b="1" i="0" sz="26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75200" y="4644350"/>
            <a:ext cx="1681200" cy="1938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500" lIns="91500" spcFirstLastPara="1" rIns="91500" wrap="square" tIns="91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cs"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kandidatura</a:t>
            </a:r>
            <a:endParaRPr b="1" i="0" sz="1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Google Shape;105;p19"/>
          <p:cNvSpPr/>
          <p:nvPr/>
        </p:nvSpPr>
        <p:spPr>
          <a:xfrm>
            <a:off x="4585695" y="4259888"/>
            <a:ext cx="1092900" cy="287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500" lIns="91500" spcFirstLastPara="1" rIns="91500" wrap="square" tIns="91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cs" sz="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2026</a:t>
            </a:r>
            <a:endParaRPr b="1" i="0" sz="7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367656" y="1887924"/>
            <a:ext cx="30000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500" lIns="91500" spcFirstLastPara="1" rIns="91500" wrap="square" tIns="915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cs" sz="9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Postup do druhého kola</a:t>
            </a:r>
            <a:endParaRPr b="0" i="0" sz="12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" name="Google Shape;107;p19"/>
          <p:cNvCxnSpPr/>
          <p:nvPr/>
        </p:nvCxnSpPr>
        <p:spPr>
          <a:xfrm flipH="1" rot="10800000">
            <a:off x="383318" y="1503657"/>
            <a:ext cx="16200" cy="2764200"/>
          </a:xfrm>
          <a:prstGeom prst="straightConnector1">
            <a:avLst/>
          </a:prstGeom>
          <a:noFill/>
          <a:ln cap="flat" cmpd="sng" w="19075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08" name="Google Shape;108;p19"/>
          <p:cNvSpPr txBox="1"/>
          <p:nvPr/>
        </p:nvSpPr>
        <p:spPr>
          <a:xfrm>
            <a:off x="130580" y="1033775"/>
            <a:ext cx="23145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500" lIns="91500" spcFirstLastPara="1" rIns="91500" wrap="square" tIns="91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cs" sz="9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Rozhodnutí o kandidatuře</a:t>
            </a:r>
            <a:endParaRPr b="0" i="0" sz="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09" name="Google Shape;109;p19"/>
          <p:cNvCxnSpPr/>
          <p:nvPr/>
        </p:nvCxnSpPr>
        <p:spPr>
          <a:xfrm flipH="1" rot="10800000">
            <a:off x="1725530" y="1750678"/>
            <a:ext cx="30900" cy="2483400"/>
          </a:xfrm>
          <a:prstGeom prst="straightConnector1">
            <a:avLst/>
          </a:prstGeom>
          <a:noFill/>
          <a:ln cap="flat" cmpd="sng" w="19075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10" name="Google Shape;110;p19"/>
          <p:cNvCxnSpPr/>
          <p:nvPr/>
        </p:nvCxnSpPr>
        <p:spPr>
          <a:xfrm flipH="1" rot="10800000">
            <a:off x="1032825" y="2205425"/>
            <a:ext cx="5100" cy="2048400"/>
          </a:xfrm>
          <a:prstGeom prst="straightConnector1">
            <a:avLst/>
          </a:prstGeom>
          <a:noFill/>
          <a:ln cap="flat" cmpd="sng" w="19075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11" name="Google Shape;111;p19"/>
          <p:cNvSpPr txBox="1"/>
          <p:nvPr/>
        </p:nvSpPr>
        <p:spPr>
          <a:xfrm>
            <a:off x="1565835" y="148947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500" lIns="91500" spcFirstLastPara="1" rIns="91500" wrap="square" tIns="91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cs" sz="9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Zisk titulu EHMK 2028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3082401" y="1943800"/>
            <a:ext cx="19725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500" lIns="91500" spcFirstLastPara="1" rIns="91500" wrap="square" tIns="91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cs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První monitoring </a:t>
            </a:r>
            <a:endParaRPr b="1" sz="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cs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Evropským panelem</a:t>
            </a:r>
            <a:endParaRPr b="1" sz="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cs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expertů</a:t>
            </a:r>
            <a:r>
              <a:rPr b="1" i="0" lang="cs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br>
              <a:rPr b="1" i="0" lang="cs" sz="900" u="sng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13" name="Google Shape;113;p19"/>
          <p:cNvCxnSpPr/>
          <p:nvPr/>
        </p:nvCxnSpPr>
        <p:spPr>
          <a:xfrm rot="10800000">
            <a:off x="3219958" y="2505889"/>
            <a:ext cx="5400" cy="1702200"/>
          </a:xfrm>
          <a:prstGeom prst="straightConnector1">
            <a:avLst/>
          </a:prstGeom>
          <a:noFill/>
          <a:ln cap="flat" cmpd="sng" w="19075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14" name="Google Shape;114;p19"/>
          <p:cNvCxnSpPr/>
          <p:nvPr/>
        </p:nvCxnSpPr>
        <p:spPr>
          <a:xfrm flipH="1" rot="10800000">
            <a:off x="4071310" y="3653559"/>
            <a:ext cx="17700" cy="592500"/>
          </a:xfrm>
          <a:prstGeom prst="straightConnector1">
            <a:avLst/>
          </a:prstGeom>
          <a:noFill/>
          <a:ln cap="flat" cmpd="sng" w="19075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15" name="Google Shape;115;p19"/>
          <p:cNvCxnSpPr/>
          <p:nvPr/>
        </p:nvCxnSpPr>
        <p:spPr>
          <a:xfrm rot="10800000">
            <a:off x="8436715" y="3201450"/>
            <a:ext cx="0" cy="1044600"/>
          </a:xfrm>
          <a:prstGeom prst="straightConnector1">
            <a:avLst/>
          </a:prstGeom>
          <a:noFill/>
          <a:ln cap="flat" cmpd="sng" w="19075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16" name="Google Shape;116;p19"/>
          <p:cNvSpPr/>
          <p:nvPr/>
        </p:nvSpPr>
        <p:spPr>
          <a:xfrm>
            <a:off x="1803600" y="4644350"/>
            <a:ext cx="5005200" cy="1938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500" lIns="91500" spcFirstLastPara="1" rIns="91500" wrap="square" tIns="91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cs"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přípravy</a:t>
            </a:r>
            <a:endParaRPr b="1" i="0" sz="1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p19"/>
          <p:cNvSpPr/>
          <p:nvPr/>
        </p:nvSpPr>
        <p:spPr>
          <a:xfrm>
            <a:off x="5715730" y="4259888"/>
            <a:ext cx="1092900" cy="287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500" lIns="91500" spcFirstLastPara="1" rIns="91500" wrap="square" tIns="91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cs" sz="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2027</a:t>
            </a:r>
            <a:endParaRPr b="1" i="0" sz="7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p19"/>
          <p:cNvSpPr/>
          <p:nvPr/>
        </p:nvSpPr>
        <p:spPr>
          <a:xfrm>
            <a:off x="6845765" y="4246050"/>
            <a:ext cx="1092900" cy="287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500" lIns="91500" spcFirstLastPara="1" rIns="91500" wrap="square" tIns="91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cs" sz="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2028</a:t>
            </a:r>
            <a:endParaRPr b="1" i="0" sz="7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19"/>
          <p:cNvSpPr/>
          <p:nvPr/>
        </p:nvSpPr>
        <p:spPr>
          <a:xfrm>
            <a:off x="7975800" y="4246050"/>
            <a:ext cx="1092900" cy="287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500" lIns="91500" spcFirstLastPara="1" rIns="91500" wrap="square" tIns="91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cs" sz="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2029</a:t>
            </a:r>
            <a:endParaRPr b="1" i="0" sz="7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p19"/>
          <p:cNvSpPr/>
          <p:nvPr/>
        </p:nvSpPr>
        <p:spPr>
          <a:xfrm>
            <a:off x="58520" y="4281889"/>
            <a:ext cx="1092900" cy="287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500" lIns="91500" spcFirstLastPara="1" rIns="91500" wrap="square" tIns="91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cs" sz="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2020-2022</a:t>
            </a:r>
            <a:endParaRPr b="1" i="0" sz="7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p19"/>
          <p:cNvSpPr/>
          <p:nvPr/>
        </p:nvSpPr>
        <p:spPr>
          <a:xfrm>
            <a:off x="1188555" y="4281889"/>
            <a:ext cx="1092900" cy="287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500" lIns="91500" spcFirstLastPara="1" rIns="91500" wrap="square" tIns="91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cs" sz="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</a:t>
            </a:r>
            <a:endParaRPr b="1" i="0" sz="7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2318590" y="4268051"/>
            <a:ext cx="1092900" cy="287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500" lIns="91500" spcFirstLastPara="1" rIns="91500" wrap="square" tIns="91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cs" sz="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2024</a:t>
            </a:r>
            <a:endParaRPr b="1" i="0" sz="7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3448625" y="4268051"/>
            <a:ext cx="1092900" cy="287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500" lIns="91500" spcFirstLastPara="1" rIns="91500" wrap="square" tIns="91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cs" sz="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2025</a:t>
            </a:r>
            <a:endParaRPr b="1" i="0" sz="7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1787775" y="3900425"/>
            <a:ext cx="4874100" cy="2874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cap="flat" cmpd="sng" w="955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500" lIns="91500" spcFirstLastPara="1" rIns="91500" wrap="square" tIns="91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cs" sz="7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PRÁCE NA PROJEKTECH</a:t>
            </a:r>
            <a:endParaRPr b="1" i="0" sz="7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3459348" y="3151005"/>
            <a:ext cx="16620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500" lIns="91500" spcFirstLastPara="1" rIns="91500" wrap="square" tIns="91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cs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První otevřená výzva </a:t>
            </a:r>
            <a:endParaRPr b="1" sz="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cs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 nové projekty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8024497" y="2227394"/>
            <a:ext cx="11364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500" lIns="91500" spcFirstLastPara="1" rIns="91500" wrap="square" tIns="91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cs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Vyhodnocení úspěchu EHMK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7979300" y="4639900"/>
            <a:ext cx="1092900" cy="1938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500" lIns="91500" spcFirstLastPara="1" rIns="91500" wrap="square" tIns="91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cs"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vyhodnocení</a:t>
            </a:r>
            <a:endParaRPr b="1" i="0" sz="1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6847600" y="4644350"/>
            <a:ext cx="1092900" cy="1938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500" lIns="91500" spcFirstLastPara="1" rIns="91500" wrap="square" tIns="91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cs"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realita</a:t>
            </a:r>
            <a:endParaRPr b="1" i="0" sz="1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6845800" y="1943800"/>
            <a:ext cx="1092900" cy="22440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cap="flat" cmpd="sng" w="955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500" lIns="91500" spcFirstLastPara="1" rIns="91500" wrap="square" tIns="91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lang="cs" sz="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Evropské hlavní město kultury České Budějovice 2028</a:t>
            </a:r>
            <a:endParaRPr b="1" i="0" sz="7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4655123" y="2745992"/>
            <a:ext cx="16620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500" lIns="91500" spcFirstLastPara="1" rIns="91500" wrap="square" tIns="91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cs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Druhá otevřená výzva </a:t>
            </a:r>
            <a:endParaRPr b="1" sz="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cs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 nové projekty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5457172" y="2348792"/>
            <a:ext cx="16620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500" lIns="91500" spcFirstLastPara="1" rIns="91500" wrap="square" tIns="91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cs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Třetí otevřená výzva </a:t>
            </a:r>
            <a:endParaRPr b="1" sz="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cs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 nové projekty</a:t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31" name="Google Shape;131;p19"/>
          <p:cNvCxnSpPr/>
          <p:nvPr/>
        </p:nvCxnSpPr>
        <p:spPr>
          <a:xfrm flipH="1" rot="10800000">
            <a:off x="5741610" y="2878930"/>
            <a:ext cx="17700" cy="1255800"/>
          </a:xfrm>
          <a:prstGeom prst="straightConnector1">
            <a:avLst/>
          </a:prstGeom>
          <a:noFill/>
          <a:ln cap="flat" cmpd="sng" w="19075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32" name="Google Shape;132;p19"/>
          <p:cNvSpPr txBox="1"/>
          <p:nvPr/>
        </p:nvSpPr>
        <p:spPr>
          <a:xfrm>
            <a:off x="4246476" y="1598763"/>
            <a:ext cx="19725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500" lIns="91500" spcFirstLastPara="1" rIns="91500" wrap="square" tIns="91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cs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Druhý monitoring </a:t>
            </a:r>
            <a:endParaRPr b="1" sz="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cs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Evropským panelem</a:t>
            </a:r>
            <a:endParaRPr b="1" sz="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cs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expertů</a:t>
            </a:r>
            <a:r>
              <a:rPr b="1" i="0" lang="cs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br>
              <a:rPr b="1" i="0" lang="cs" sz="900" u="sng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5362126" y="1346075"/>
            <a:ext cx="19725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500" lIns="91500" spcFirstLastPara="1" rIns="91500" wrap="square" tIns="91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cs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Třetí monitoring </a:t>
            </a:r>
            <a:endParaRPr b="1" sz="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cs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Evropským panelem</a:t>
            </a:r>
            <a:endParaRPr b="1" sz="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cs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expertů</a:t>
            </a:r>
            <a:r>
              <a:rPr b="1" i="0" lang="cs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br>
              <a:rPr b="1" i="0" lang="cs" sz="900" u="sng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Google Shape;134;p19"/>
          <p:cNvSpPr/>
          <p:nvPr/>
        </p:nvSpPr>
        <p:spPr>
          <a:xfrm>
            <a:off x="3395550" y="2967450"/>
            <a:ext cx="1369200" cy="779100"/>
          </a:xfrm>
          <a:prstGeom prst="ellipse">
            <a:avLst/>
          </a:prstGeom>
          <a:noFill/>
          <a:ln cap="flat" cmpd="sng" w="28625">
            <a:solidFill>
              <a:srgbClr val="FF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500" lIns="91500" spcFirstLastPara="1" rIns="91500" wrap="square" tIns="91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type="title"/>
          </p:nvPr>
        </p:nvSpPr>
        <p:spPr>
          <a:xfrm>
            <a:off x="384651" y="381260"/>
            <a:ext cx="8520600" cy="740100"/>
          </a:xfrm>
          <a:prstGeom prst="rect">
            <a:avLst/>
          </a:prstGeom>
        </p:spPr>
        <p:txBody>
          <a:bodyPr anchorCtr="0" anchor="t" bIns="91500" lIns="91500" spcFirstLastPara="1" rIns="91500" wrap="square" tIns="91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cs" sz="2600"/>
              <a:t>pro koho je určen?</a:t>
            </a:r>
            <a:br>
              <a:rPr b="1" lang="cs" sz="2600"/>
            </a:br>
            <a:r>
              <a:rPr b="1" lang="cs" sz="1500"/>
              <a:t>(PERMA)KULTURNÍ OPENCALL 2025</a:t>
            </a:r>
            <a:endParaRPr b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b="1" sz="2600"/>
          </a:p>
        </p:txBody>
      </p:sp>
      <p:sp>
        <p:nvSpPr>
          <p:cNvPr id="140" name="Google Shape;140;p20"/>
          <p:cNvSpPr txBox="1"/>
          <p:nvPr>
            <p:ph idx="1" type="body"/>
          </p:nvPr>
        </p:nvSpPr>
        <p:spPr>
          <a:xfrm>
            <a:off x="311700" y="1291429"/>
            <a:ext cx="8520600" cy="3277500"/>
          </a:xfrm>
          <a:prstGeom prst="rect">
            <a:avLst/>
          </a:prstGeom>
        </p:spPr>
        <p:txBody>
          <a:bodyPr anchorCtr="0" anchor="t" bIns="91500" lIns="91500" spcFirstLastPara="1" rIns="91500" wrap="square" tIns="91500">
            <a:normAutofit fontScale="92500" lnSpcReduction="20000"/>
          </a:bodyPr>
          <a:lstStyle/>
          <a:p>
            <a:pPr indent="-29908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66"/>
              <a:buChar char="❖"/>
            </a:pPr>
            <a:r>
              <a:rPr lang="cs" sz="1800">
                <a:solidFill>
                  <a:schemeClr val="dk1"/>
                </a:solidFill>
              </a:rPr>
              <a:t>českobudějovické a jihočeské kulturní organizace (spolky, příspěvkové organizace,...)</a:t>
            </a:r>
            <a:endParaRPr sz="1800">
              <a:solidFill>
                <a:schemeClr val="dk1"/>
              </a:solidFill>
            </a:endParaRPr>
          </a:p>
          <a:p>
            <a:pPr indent="-29908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66"/>
              <a:buChar char="❖"/>
            </a:pPr>
            <a:r>
              <a:rPr lang="cs" sz="1800">
                <a:solidFill>
                  <a:schemeClr val="dk1"/>
                </a:solidFill>
              </a:rPr>
              <a:t>součástí projektu musí být spolupráce s mezinárodním partnerem (kulturní organizace, umělci, experti)</a:t>
            </a:r>
            <a:endParaRPr sz="1800">
              <a:solidFill>
                <a:schemeClr val="dk1"/>
              </a:solidFill>
            </a:endParaRPr>
          </a:p>
          <a:p>
            <a:pPr indent="-29908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66"/>
              <a:buChar char="❖"/>
            </a:pPr>
            <a:r>
              <a:rPr lang="cs" sz="1800">
                <a:solidFill>
                  <a:schemeClr val="dk1"/>
                </a:solidFill>
              </a:rPr>
              <a:t>vítaná je spolupráce s dalšími regionálními organizacemi</a:t>
            </a:r>
            <a:endParaRPr sz="1800">
              <a:solidFill>
                <a:schemeClr val="dk1"/>
              </a:solidFill>
            </a:endParaRPr>
          </a:p>
          <a:p>
            <a:pPr indent="-29908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66"/>
              <a:buChar char="❖"/>
            </a:pPr>
            <a:r>
              <a:rPr lang="cs" sz="1800">
                <a:solidFill>
                  <a:schemeClr val="dk1"/>
                </a:solidFill>
              </a:rPr>
              <a:t>vítaná je i spolupráce s národními organizacemi</a:t>
            </a:r>
            <a:br>
              <a:rPr lang="cs" sz="1800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908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66"/>
              <a:buChar char="❖"/>
            </a:pPr>
            <a:r>
              <a:rPr lang="cs" sz="1800">
                <a:solidFill>
                  <a:schemeClr val="dk1"/>
                </a:solidFill>
              </a:rPr>
              <a:t>žadatel může být realizátorem pouze jednoho projektu</a:t>
            </a:r>
            <a:endParaRPr sz="1800">
              <a:solidFill>
                <a:schemeClr val="dk1"/>
              </a:solidFill>
            </a:endParaRPr>
          </a:p>
          <a:p>
            <a:pPr indent="-29908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66"/>
              <a:buChar char="❖"/>
            </a:pPr>
            <a:r>
              <a:rPr lang="cs" sz="1800">
                <a:solidFill>
                  <a:schemeClr val="dk1"/>
                </a:solidFill>
              </a:rPr>
              <a:t>žadatel může být partnerem ve více projektech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title"/>
          </p:nvPr>
        </p:nvSpPr>
        <p:spPr>
          <a:xfrm>
            <a:off x="354544" y="374204"/>
            <a:ext cx="4881300" cy="905400"/>
          </a:xfrm>
          <a:prstGeom prst="rect">
            <a:avLst/>
          </a:prstGeom>
        </p:spPr>
        <p:txBody>
          <a:bodyPr anchorCtr="0" anchor="t" bIns="91500" lIns="91500" spcFirstLastPara="1" rIns="91500" wrap="square" tIns="91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cs" sz="2600"/>
              <a:t>hodnotící kritéria</a:t>
            </a:r>
            <a:br>
              <a:rPr b="1" lang="cs" sz="2000"/>
            </a:br>
            <a:r>
              <a:rPr b="1" lang="cs" sz="1500"/>
              <a:t>(PERMA)KULTURNÍ OPENCALL 2025</a:t>
            </a:r>
            <a:endParaRPr b="1" sz="1500"/>
          </a:p>
        </p:txBody>
      </p:sp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5498578" y="374204"/>
            <a:ext cx="3333600" cy="4435500"/>
          </a:xfrm>
          <a:prstGeom prst="rect">
            <a:avLst/>
          </a:prstGeom>
          <a:solidFill>
            <a:schemeClr val="lt1"/>
          </a:solidFill>
          <a:ln cap="flat" cmpd="sng" w="292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500" lIns="91500" spcFirstLastPara="1" rIns="91500" wrap="square" tIns="915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HODNOTÍCÍ K</a:t>
            </a:r>
            <a:r>
              <a:rPr lang="cs"/>
              <a:t>OMISE</a:t>
            </a:r>
            <a:r>
              <a:rPr lang="cs" sz="1800"/>
              <a:t>: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200">
                <a:solidFill>
                  <a:schemeClr val="dk1"/>
                </a:solidFill>
              </a:rPr>
              <a:t>Body a </a:t>
            </a:r>
            <a:r>
              <a:rPr b="1" lang="cs" sz="1200">
                <a:solidFill>
                  <a:srgbClr val="000000"/>
                </a:solidFill>
              </a:rPr>
              <a:t>Kritérium</a:t>
            </a:r>
            <a:endParaRPr b="1"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</a:rPr>
              <a:t>0 – 25 </a:t>
            </a:r>
            <a:r>
              <a:rPr lang="cs" sz="1200">
                <a:solidFill>
                  <a:srgbClr val="000000"/>
                </a:solidFill>
              </a:rPr>
              <a:t>umělecká kvalita a inovace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</a:rPr>
              <a:t>0 – 30 </a:t>
            </a:r>
            <a:r>
              <a:rPr lang="cs" sz="1200">
                <a:solidFill>
                  <a:srgbClr val="000000"/>
                </a:solidFill>
              </a:rPr>
              <a:t>soulad s cíli ČB28 &amp; průřezová témata</a:t>
            </a:r>
            <a:endParaRPr sz="1200">
              <a:solidFill>
                <a:srgbClr val="000000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Char char="-"/>
            </a:pPr>
            <a:r>
              <a:rPr lang="cs" sz="800">
                <a:solidFill>
                  <a:schemeClr val="dk1"/>
                </a:solidFill>
              </a:rPr>
              <a:t>0 - 10 </a:t>
            </a:r>
            <a:r>
              <a:rPr lang="cs" sz="800">
                <a:solidFill>
                  <a:srgbClr val="000000"/>
                </a:solidFill>
              </a:rPr>
              <a:t>přístupnost a rozmanitost</a:t>
            </a:r>
            <a:endParaRPr sz="800">
              <a:solidFill>
                <a:srgbClr val="000000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Char char="-"/>
            </a:pPr>
            <a:r>
              <a:rPr lang="cs" sz="800">
                <a:solidFill>
                  <a:schemeClr val="dk1"/>
                </a:solidFill>
              </a:rPr>
              <a:t>0 - 10 </a:t>
            </a:r>
            <a:r>
              <a:rPr lang="cs" sz="800">
                <a:solidFill>
                  <a:srgbClr val="000000"/>
                </a:solidFill>
              </a:rPr>
              <a:t>udržitelnost</a:t>
            </a:r>
            <a:endParaRPr sz="800">
              <a:solidFill>
                <a:srgbClr val="000000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Char char="-"/>
            </a:pPr>
            <a:r>
              <a:rPr lang="cs" sz="800">
                <a:solidFill>
                  <a:schemeClr val="dk1"/>
                </a:solidFill>
              </a:rPr>
              <a:t>0 - 10 </a:t>
            </a:r>
            <a:r>
              <a:rPr lang="cs" sz="800">
                <a:solidFill>
                  <a:srgbClr val="000000"/>
                </a:solidFill>
              </a:rPr>
              <a:t>atraktivita</a:t>
            </a:r>
            <a:endParaRPr sz="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</a:rPr>
              <a:t>0 – 20 </a:t>
            </a:r>
            <a:r>
              <a:rPr lang="cs" sz="1200">
                <a:solidFill>
                  <a:srgbClr val="000000"/>
                </a:solidFill>
              </a:rPr>
              <a:t>mezinárodní spolupráce</a:t>
            </a:r>
            <a:endParaRPr sz="1200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</a:rPr>
              <a:t>0 – 15 </a:t>
            </a:r>
            <a:r>
              <a:rPr lang="cs" sz="1200">
                <a:solidFill>
                  <a:srgbClr val="000000"/>
                </a:solidFill>
              </a:rPr>
              <a:t>přiměřenost rozpočtu a realističnost</a:t>
            </a:r>
            <a:br>
              <a:rPr lang="cs" sz="1200">
                <a:solidFill>
                  <a:srgbClr val="000000"/>
                </a:solidFill>
              </a:rPr>
            </a:br>
            <a:r>
              <a:rPr lang="cs" sz="1200">
                <a:solidFill>
                  <a:srgbClr val="000000"/>
                </a:solidFill>
              </a:rPr>
              <a:t>	financování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</a:rPr>
              <a:t>0 – 10 </a:t>
            </a:r>
            <a:r>
              <a:rPr lang="cs" sz="1200">
                <a:solidFill>
                  <a:srgbClr val="000000"/>
                </a:solidFill>
              </a:rPr>
              <a:t>kompetence žadatele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200">
                <a:solidFill>
                  <a:srgbClr val="000000"/>
                </a:solidFill>
              </a:rPr>
              <a:t>Maximum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200">
                <a:solidFill>
                  <a:srgbClr val="000000"/>
                </a:solidFill>
              </a:rPr>
              <a:t>100</a:t>
            </a:r>
            <a:endParaRPr sz="1900"/>
          </a:p>
        </p:txBody>
      </p:sp>
      <p:sp>
        <p:nvSpPr>
          <p:cNvPr id="147" name="Google Shape;147;p21"/>
          <p:cNvSpPr/>
          <p:nvPr/>
        </p:nvSpPr>
        <p:spPr>
          <a:xfrm>
            <a:off x="354544" y="2571746"/>
            <a:ext cx="5058600" cy="152400"/>
          </a:xfrm>
          <a:prstGeom prst="rightArrow">
            <a:avLst>
              <a:gd fmla="val 50000" name="adj1"/>
              <a:gd fmla="val 200285" name="adj2"/>
            </a:avLst>
          </a:prstGeom>
          <a:solidFill>
            <a:schemeClr val="dk1"/>
          </a:solidFill>
          <a:ln cap="flat" cmpd="sng" w="97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3600" lIns="93600" spcFirstLastPara="1" rIns="93600" wrap="square" tIns="93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type="title"/>
          </p:nvPr>
        </p:nvSpPr>
        <p:spPr>
          <a:xfrm>
            <a:off x="311700" y="445019"/>
            <a:ext cx="6758100" cy="779700"/>
          </a:xfrm>
          <a:prstGeom prst="rect">
            <a:avLst/>
          </a:prstGeom>
        </p:spPr>
        <p:txBody>
          <a:bodyPr anchorCtr="0" anchor="t" bIns="91500" lIns="91500" spcFirstLastPara="1" rIns="91500" wrap="square" tIns="91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cs" sz="2600"/>
              <a:t>Nad čím přemýšlet při přípravě projektu?</a:t>
            </a:r>
            <a:br>
              <a:rPr b="1" lang="cs" sz="2600"/>
            </a:br>
            <a:r>
              <a:rPr b="1" lang="cs" sz="1500"/>
              <a:t>(PERMA)KULTURNÍ OPENCALL 2025</a:t>
            </a:r>
            <a:endParaRPr b="1" sz="2600"/>
          </a:p>
        </p:txBody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4468755" y="1705598"/>
            <a:ext cx="4195500" cy="2754000"/>
          </a:xfrm>
          <a:prstGeom prst="rect">
            <a:avLst/>
          </a:prstGeom>
        </p:spPr>
        <p:txBody>
          <a:bodyPr anchorCtr="0" anchor="t" bIns="91500" lIns="91500" spcFirstLastPara="1" rIns="91500" wrap="square" tIns="91500">
            <a:noAutofit/>
          </a:bodyPr>
          <a:lstStyle/>
          <a:p>
            <a:pPr indent="-317500" lvl="0" marL="469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❖"/>
            </a:pPr>
            <a:r>
              <a:rPr lang="cs">
                <a:solidFill>
                  <a:schemeClr val="dk1"/>
                </a:solidFill>
              </a:rPr>
              <a:t>mezinárodní spolupráce</a:t>
            </a:r>
            <a:endParaRPr>
              <a:solidFill>
                <a:schemeClr val="dk1"/>
              </a:solidFill>
            </a:endParaRPr>
          </a:p>
          <a:p>
            <a:pPr indent="-317500" lvl="0" marL="469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❖"/>
            </a:pPr>
            <a:r>
              <a:rPr lang="cs">
                <a:solidFill>
                  <a:schemeClr val="dk1"/>
                </a:solidFill>
              </a:rPr>
              <a:t>udržitelnost projektu po roce 2028</a:t>
            </a:r>
            <a:endParaRPr>
              <a:solidFill>
                <a:schemeClr val="dk1"/>
              </a:solidFill>
            </a:endParaRPr>
          </a:p>
          <a:p>
            <a:pPr indent="-317500" lvl="0" marL="469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❖"/>
            </a:pPr>
            <a:r>
              <a:rPr lang="cs">
                <a:solidFill>
                  <a:schemeClr val="dk1"/>
                </a:solidFill>
              </a:rPr>
              <a:t>vzdělávací vrstva projektu</a:t>
            </a:r>
            <a:endParaRPr>
              <a:solidFill>
                <a:schemeClr val="dk1"/>
              </a:solidFill>
            </a:endParaRPr>
          </a:p>
          <a:p>
            <a:pPr indent="-317500" lvl="0" marL="469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❖"/>
            </a:pPr>
            <a:r>
              <a:rPr lang="cs">
                <a:solidFill>
                  <a:schemeClr val="dk1"/>
                </a:solidFill>
              </a:rPr>
              <a:t>zapojení dobrovolnictva</a:t>
            </a:r>
            <a:endParaRPr>
              <a:solidFill>
                <a:schemeClr val="dk1"/>
              </a:solidFill>
            </a:endParaRPr>
          </a:p>
          <a:p>
            <a:pPr indent="-317500" lvl="0" marL="469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❖"/>
            </a:pPr>
            <a:r>
              <a:rPr lang="cs">
                <a:solidFill>
                  <a:schemeClr val="dk1"/>
                </a:solidFill>
              </a:rPr>
              <a:t>uspořádání rezidencí</a:t>
            </a:r>
            <a:endParaRPr>
              <a:solidFill>
                <a:schemeClr val="dk1"/>
              </a:solidFill>
            </a:endParaRPr>
          </a:p>
          <a:p>
            <a:pPr indent="-317500" lvl="0" marL="469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❖"/>
            </a:pPr>
            <a:r>
              <a:rPr lang="cs">
                <a:solidFill>
                  <a:schemeClr val="dk1"/>
                </a:solidFill>
              </a:rPr>
              <a:t>vyhlášení open callů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300453"/>
            <a:ext cx="2264884" cy="2264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type="title"/>
          </p:nvPr>
        </p:nvSpPr>
        <p:spPr>
          <a:xfrm>
            <a:off x="311700" y="311425"/>
            <a:ext cx="8520600" cy="678900"/>
          </a:xfrm>
          <a:prstGeom prst="rect">
            <a:avLst/>
          </a:prstGeom>
        </p:spPr>
        <p:txBody>
          <a:bodyPr anchorCtr="0" anchor="t" bIns="91500" lIns="91500" spcFirstLastPara="1" rIns="91500" wrap="square" tIns="91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cs" sz="2500"/>
              <a:t>Typy Evropských spoluprací</a:t>
            </a:r>
            <a:endParaRPr b="1" sz="2600"/>
          </a:p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311700" y="990325"/>
            <a:ext cx="8520600" cy="3919200"/>
          </a:xfrm>
          <a:prstGeom prst="rect">
            <a:avLst/>
          </a:prstGeom>
        </p:spPr>
        <p:txBody>
          <a:bodyPr anchorCtr="0" anchor="t" bIns="91500" lIns="91500" spcFirstLastPara="1" rIns="91500" wrap="square" tIns="91500">
            <a:noAutofit/>
          </a:bodyPr>
          <a:lstStyle/>
          <a:p>
            <a:pPr indent="-352425" lvl="0" marL="457200" rtl="0" algn="l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50"/>
              <a:buChar char="-"/>
            </a:pPr>
            <a:r>
              <a:rPr lang="cs" sz="1950">
                <a:solidFill>
                  <a:schemeClr val="dk1"/>
                </a:solidFill>
              </a:rPr>
              <a:t>spoluautor konceptu a tvůrce</a:t>
            </a:r>
            <a:endParaRPr sz="1950">
              <a:solidFill>
                <a:schemeClr val="dk1"/>
              </a:solidFill>
            </a:endParaRPr>
          </a:p>
          <a:p>
            <a:pPr indent="-352425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Char char="-"/>
            </a:pPr>
            <a:r>
              <a:rPr lang="cs" sz="1950">
                <a:solidFill>
                  <a:schemeClr val="dk1"/>
                </a:solidFill>
              </a:rPr>
              <a:t>koprodukce</a:t>
            </a:r>
            <a:endParaRPr sz="1950">
              <a:solidFill>
                <a:schemeClr val="dk1"/>
              </a:solidFill>
            </a:endParaRPr>
          </a:p>
          <a:p>
            <a:pPr indent="-352425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Char char="-"/>
            </a:pPr>
            <a:r>
              <a:rPr lang="cs" sz="1950">
                <a:solidFill>
                  <a:schemeClr val="dk1"/>
                </a:solidFill>
              </a:rPr>
              <a:t>odborná garance &amp; </a:t>
            </a:r>
            <a:r>
              <a:rPr lang="cs" sz="1950">
                <a:solidFill>
                  <a:schemeClr val="dk1"/>
                </a:solidFill>
              </a:rPr>
              <a:t>know how</a:t>
            </a:r>
            <a:endParaRPr sz="1950">
              <a:solidFill>
                <a:schemeClr val="dk1"/>
              </a:solidFill>
            </a:endParaRPr>
          </a:p>
          <a:p>
            <a:pPr indent="-352425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Char char="-"/>
            </a:pPr>
            <a:r>
              <a:rPr lang="cs" sz="1950">
                <a:solidFill>
                  <a:schemeClr val="dk1"/>
                </a:solidFill>
              </a:rPr>
              <a:t>umělecká rezidence</a:t>
            </a:r>
            <a:endParaRPr sz="195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chemeClr val="dk1"/>
              </a:solidFill>
            </a:endParaRPr>
          </a:p>
          <a:p>
            <a:pPr indent="-352425" lvl="0" marL="457200" rtl="0" algn="l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50"/>
              <a:buChar char="-"/>
            </a:pPr>
            <a:r>
              <a:rPr lang="cs" sz="1950">
                <a:solidFill>
                  <a:schemeClr val="dk1"/>
                </a:solidFill>
              </a:rPr>
              <a:t>vystoupení umělce/souboru?</a:t>
            </a:r>
            <a:endParaRPr sz="19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